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3"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28" autoAdjust="0"/>
  </p:normalViewPr>
  <p:slideViewPr>
    <p:cSldViewPr>
      <p:cViewPr varScale="1">
        <p:scale>
          <a:sx n="103" d="100"/>
          <a:sy n="103" d="100"/>
        </p:scale>
        <p:origin x="-204" y="-252"/>
      </p:cViewPr>
      <p:guideLst>
        <p:guide orient="horz" pos="2160"/>
        <p:guide pos="2880"/>
      </p:guideLst>
    </p:cSldViewPr>
  </p:slideViewPr>
  <p:outlineViewPr>
    <p:cViewPr>
      <p:scale>
        <a:sx n="33" d="100"/>
        <a:sy n="33" d="100"/>
      </p:scale>
      <p:origin x="258" y="139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18C07-4FDA-4EDA-A7B2-03BDC143FF2D}" type="datetimeFigureOut">
              <a:rPr lang="en-US" smtClean="0"/>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0FF94-1773-42AF-A6FB-3A30949717E7}" type="slidenum">
              <a:rPr lang="en-US" smtClean="0"/>
              <a:t>‹#›</a:t>
            </a:fld>
            <a:endParaRPr lang="en-US"/>
          </a:p>
        </p:txBody>
      </p:sp>
    </p:spTree>
    <p:extLst>
      <p:ext uri="{BB962C8B-B14F-4D97-AF65-F5344CB8AC3E}">
        <p14:creationId xmlns:p14="http://schemas.microsoft.com/office/powerpoint/2010/main" val="112647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0FF94-1773-42AF-A6FB-3A30949717E7}" type="slidenum">
              <a:rPr lang="en-US" smtClean="0"/>
              <a:t>20</a:t>
            </a:fld>
            <a:endParaRPr lang="en-US"/>
          </a:p>
        </p:txBody>
      </p:sp>
    </p:spTree>
    <p:extLst>
      <p:ext uri="{BB962C8B-B14F-4D97-AF65-F5344CB8AC3E}">
        <p14:creationId xmlns:p14="http://schemas.microsoft.com/office/powerpoint/2010/main" val="383032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E69B8-E0EC-4204-B843-8A2F383A5454}"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E69B8-E0EC-4204-B843-8A2F383A5454}"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DDE69B8-E0EC-4204-B843-8A2F383A5454}"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00E8-0F00-441F-85A1-E14EDBB48CF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E69B8-E0EC-4204-B843-8A2F383A5454}"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00E8-0F00-441F-85A1-E14EDBB48CF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E69B8-E0EC-4204-B843-8A2F383A5454}"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DE69B8-E0EC-4204-B843-8A2F383A5454}"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00E8-0F00-441F-85A1-E14EDBB48CF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E69B8-E0EC-4204-B843-8A2F383A5454}"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E69B8-E0EC-4204-B843-8A2F383A5454}"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DDE69B8-E0EC-4204-B843-8A2F383A5454}"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500E8-0F00-441F-85A1-E14EDBB48C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DDE69B8-E0EC-4204-B843-8A2F383A5454}"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00E8-0F00-441F-85A1-E14EDBB48CF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E69B8-E0EC-4204-B843-8A2F383A5454}"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500E8-0F00-441F-85A1-E14EDBB48CF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DE69B8-E0EC-4204-B843-8A2F383A5454}" type="datetimeFigureOut">
              <a:rPr lang="en-US" smtClean="0"/>
              <a:t>3/12/2015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46500E8-0F00-441F-85A1-E14EDBB48CF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7424" y="1295400"/>
            <a:ext cx="5413663" cy="1015663"/>
          </a:xfrm>
          <a:prstGeom prst="rect">
            <a:avLst/>
          </a:prstGeom>
          <a:noFill/>
        </p:spPr>
        <p:txBody>
          <a:bodyPr wrap="none" lIns="91440" tIns="45720" rIns="91440" bIns="45720">
            <a:spAutoFit/>
          </a:bodyPr>
          <a:lstStyle/>
          <a:p>
            <a:pPr algn="ctr"/>
            <a:r>
              <a:rPr lang="en-US" sz="6000" b="1" dirty="0" smtClean="0">
                <a:ln w="10541" cmpd="sng">
                  <a:solidFill>
                    <a:schemeClr val="accent1">
                      <a:shade val="88000"/>
                      <a:satMod val="110000"/>
                    </a:schemeClr>
                  </a:solidFill>
                  <a:prstDash val="solid"/>
                </a:ln>
                <a:solidFill>
                  <a:schemeClr val="bg1"/>
                </a:solidFill>
              </a:rPr>
              <a:t>Grammar Rules </a:t>
            </a:r>
            <a:endParaRPr lang="en-US" sz="6000" b="1" cap="none" spc="0" dirty="0">
              <a:ln w="10541" cmpd="sng">
                <a:solidFill>
                  <a:schemeClr val="accent1">
                    <a:shade val="88000"/>
                    <a:satMod val="110000"/>
                  </a:schemeClr>
                </a:solidFill>
                <a:prstDash val="solid"/>
              </a:ln>
              <a:solidFill>
                <a:schemeClr val="bg1"/>
              </a:solidFill>
              <a:effectLst/>
            </a:endParaRPr>
          </a:p>
        </p:txBody>
      </p:sp>
      <p:pic>
        <p:nvPicPr>
          <p:cNvPr id="1030" name="Picture 6" descr="http://cliparts.co/cliparts/Acb/jL9/AcbjL9g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810" y="2743200"/>
            <a:ext cx="3418890" cy="319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3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dirty="0" smtClean="0"/>
              <a:t>Pam Smith, MD</a:t>
            </a:r>
          </a:p>
          <a:p>
            <a:r>
              <a:rPr lang="en-US" sz="2400" dirty="0" smtClean="0"/>
              <a:t>Mike Rose, Chief Financial Officer for Operations, reported the quarter's earnings.</a:t>
            </a:r>
          </a:p>
          <a:p>
            <a:r>
              <a:rPr lang="en-US" sz="2400" dirty="0" smtClean="0"/>
              <a:t>Use a comma to separate a city name from the state.</a:t>
            </a:r>
          </a:p>
          <a:p>
            <a:r>
              <a:rPr lang="en-US" sz="2400" dirty="0" smtClean="0"/>
              <a:t>West Lafayette, Indiana</a:t>
            </a:r>
          </a:p>
          <a:p>
            <a:r>
              <a:rPr lang="en-US" sz="2400" dirty="0" smtClean="0"/>
              <a:t>Dallas, Texas</a:t>
            </a:r>
          </a:p>
          <a:p>
            <a:r>
              <a:rPr lang="en-US" sz="2400" dirty="0" smtClean="0"/>
              <a:t>Avoid comma splices (two independent clauses joined only by a comma). Instead, separate the clauses with a period, with a comma followed by a coordinating conjunction, or with a semicolon.</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Use a comma in a personal title.</a:t>
            </a:r>
            <a:endParaRPr lang="en-US" dirty="0"/>
          </a:p>
        </p:txBody>
      </p:sp>
    </p:spTree>
    <p:extLst>
      <p:ext uri="{BB962C8B-B14F-4D97-AF65-F5344CB8AC3E}">
        <p14:creationId xmlns:p14="http://schemas.microsoft.com/office/powerpoint/2010/main" val="1828538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normAutofit/>
          </a:bodyPr>
          <a:lstStyle/>
          <a:p>
            <a:pPr marL="0" indent="0">
              <a:buNone/>
            </a:pPr>
            <a:endParaRPr lang="en-US" dirty="0" smtClean="0"/>
          </a:p>
          <a:p>
            <a:pPr marL="0" indent="0">
              <a:buNone/>
            </a:pPr>
            <a:endParaRPr lang="en-US" b="1" i="1" dirty="0" smtClean="0"/>
          </a:p>
          <a:p>
            <a:pPr marL="0" indent="0">
              <a:buNone/>
            </a:pPr>
            <a:r>
              <a:rPr lang="en-US" b="1" i="1" dirty="0" smtClean="0"/>
              <a:t>Use a semicolon to join 2 independent clauses when the second clause restates the first or when the two clauses are of equal emphasis</a:t>
            </a:r>
            <a:r>
              <a:rPr lang="en-US" dirty="0" smtClean="0"/>
              <a:t>.</a:t>
            </a:r>
          </a:p>
          <a:p>
            <a:endParaRPr lang="en-US" sz="2800" dirty="0" smtClean="0"/>
          </a:p>
          <a:p>
            <a:r>
              <a:rPr lang="en-US" sz="1800" dirty="0" smtClean="0"/>
              <a:t>Road construction in Dallas has hindered travel around town; streets have become covered with bulldozers, trucks, and cones</a:t>
            </a:r>
            <a:r>
              <a:rPr lang="en-US" sz="2800" dirty="0" smtClean="0"/>
              <a:t>.</a:t>
            </a:r>
          </a:p>
          <a:p>
            <a:endParaRPr lang="en-US" dirty="0"/>
          </a:p>
        </p:txBody>
      </p:sp>
      <p:sp>
        <p:nvSpPr>
          <p:cNvPr id="2" name="Title 1"/>
          <p:cNvSpPr>
            <a:spLocks noGrp="1"/>
          </p:cNvSpPr>
          <p:nvPr>
            <p:ph type="title"/>
          </p:nvPr>
        </p:nvSpPr>
        <p:spPr/>
        <p:txBody>
          <a:bodyPr/>
          <a:lstStyle/>
          <a:p>
            <a:pPr algn="ctr"/>
            <a:r>
              <a:rPr lang="en-US" dirty="0" smtClean="0"/>
              <a:t>Semicolon;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1905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828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a:bodyPr>
          <a:lstStyle/>
          <a:p>
            <a:endParaRPr lang="en-US" sz="2400" dirty="0" smtClean="0"/>
          </a:p>
          <a:p>
            <a:endParaRPr lang="en-US" sz="2400" dirty="0"/>
          </a:p>
          <a:p>
            <a:r>
              <a:rPr lang="en-US" sz="2400" dirty="0" smtClean="0"/>
              <a:t>Terrorism in the United States has become a recent concern; in fact, the concern for America's safety has led to an awareness of global terrorism.</a:t>
            </a:r>
            <a:endParaRPr lang="en-US" sz="2400" dirty="0"/>
          </a:p>
        </p:txBody>
      </p:sp>
      <p:sp>
        <p:nvSpPr>
          <p:cNvPr id="2" name="Title 1"/>
          <p:cNvSpPr>
            <a:spLocks noGrp="1"/>
          </p:cNvSpPr>
          <p:nvPr>
            <p:ph type="title"/>
          </p:nvPr>
        </p:nvSpPr>
        <p:spPr>
          <a:xfrm>
            <a:off x="457200" y="-533400"/>
            <a:ext cx="8229600" cy="3078162"/>
          </a:xfrm>
        </p:spPr>
        <p:txBody>
          <a:bodyPr>
            <a:noAutofit/>
          </a:bodyPr>
          <a:lstStyle/>
          <a:p>
            <a:r>
              <a:rPr lang="en-US" sz="2000" b="0" i="1" dirty="0" smtClean="0"/>
              <a:t>Use a semicolon to join 2 independent clauses when the second clause begins with a conjunctive adverb (however, therefore, moreover, furthermore, thus, meanwhile, nonetheless, otherwise) or a transition (in fact, for example, that is, for instance, in addition, in other words, on the other hand, even so).</a:t>
            </a:r>
            <a:endParaRPr lang="en-US" sz="2000" b="0" i="1" dirty="0"/>
          </a:p>
        </p:txBody>
      </p:sp>
    </p:spTree>
    <p:extLst>
      <p:ext uri="{BB962C8B-B14F-4D97-AF65-F5344CB8AC3E}">
        <p14:creationId xmlns:p14="http://schemas.microsoft.com/office/powerpoint/2010/main" val="1162650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endParaRPr lang="en-US" sz="2400" dirty="0" smtClean="0"/>
          </a:p>
          <a:p>
            <a:endParaRPr lang="en-US" sz="2400" dirty="0"/>
          </a:p>
          <a:p>
            <a:endParaRPr lang="en-US" sz="2400" dirty="0" smtClean="0"/>
          </a:p>
          <a:p>
            <a:r>
              <a:rPr lang="en-US" sz="2400" dirty="0" smtClean="0"/>
              <a:t>Recent sites of the Olympic Games include Athens, Greece; Salt Lake City, Utah; Sydney, Australia; Nagano, Japan.</a:t>
            </a:r>
          </a:p>
          <a:p>
            <a:r>
              <a:rPr lang="en-US" sz="2400" dirty="0" smtClean="0"/>
              <a:t>For more information on semicolons, please see the "90-Second Semicolon" </a:t>
            </a:r>
            <a:r>
              <a:rPr lang="en-US" sz="2400" dirty="0" err="1" smtClean="0"/>
              <a:t>vidcast</a:t>
            </a:r>
            <a:r>
              <a:rPr lang="en-US" sz="2400" dirty="0" smtClean="0"/>
              <a:t> series on the Purdue OWL YouTube Channel.</a:t>
            </a:r>
          </a:p>
          <a:p>
            <a:endParaRPr lang="en-US" dirty="0"/>
          </a:p>
        </p:txBody>
      </p:sp>
      <p:sp>
        <p:nvSpPr>
          <p:cNvPr id="2" name="Title 1"/>
          <p:cNvSpPr>
            <a:spLocks noGrp="1"/>
          </p:cNvSpPr>
          <p:nvPr>
            <p:ph type="title"/>
          </p:nvPr>
        </p:nvSpPr>
        <p:spPr>
          <a:xfrm>
            <a:off x="457200" y="-20782"/>
            <a:ext cx="8229600" cy="2087562"/>
          </a:xfrm>
        </p:spPr>
        <p:txBody>
          <a:bodyPr>
            <a:noAutofit/>
          </a:bodyPr>
          <a:lstStyle/>
          <a:p>
            <a:r>
              <a:rPr lang="en-US" sz="2800" b="0" i="1" dirty="0" smtClean="0"/>
              <a:t>Terrorism in the United States has become a recent concern; in fact, the concern for America's safety has led to an awareness of global terrorism.</a:t>
            </a:r>
            <a:endParaRPr lang="en-US" sz="2800" b="0" i="1" dirty="0"/>
          </a:p>
        </p:txBody>
      </p:sp>
    </p:spTree>
    <p:extLst>
      <p:ext uri="{BB962C8B-B14F-4D97-AF65-F5344CB8AC3E}">
        <p14:creationId xmlns:p14="http://schemas.microsoft.com/office/powerpoint/2010/main" val="362841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416491"/>
          </a:xfrm>
        </p:spPr>
        <p:txBody>
          <a:bodyPr>
            <a:normAutofit/>
          </a:bodyPr>
          <a:lstStyle/>
          <a:p>
            <a:pPr marL="0" indent="0">
              <a:buNone/>
            </a:pPr>
            <a:r>
              <a:rPr lang="en-US" dirty="0"/>
              <a:t>Use a colon to join 2 independent clauses when you wish to emphasize the second clause.</a:t>
            </a:r>
          </a:p>
          <a:p>
            <a:endParaRPr lang="en-US" sz="2800" dirty="0" smtClean="0"/>
          </a:p>
          <a:p>
            <a:endParaRPr lang="en-US" sz="2400" dirty="0"/>
          </a:p>
          <a:p>
            <a:r>
              <a:rPr lang="en-US" sz="2400" dirty="0" smtClean="0"/>
              <a:t>Road </a:t>
            </a:r>
            <a:r>
              <a:rPr lang="en-US" sz="2400" dirty="0"/>
              <a:t>construction in Dallas has hindered travel around town: parts of Main, Fifth, and West Street are closed during the construction.</a:t>
            </a:r>
          </a:p>
          <a:p>
            <a:pPr marL="0" indent="0">
              <a:buNone/>
            </a:pPr>
            <a:endParaRPr lang="en-US" dirty="0"/>
          </a:p>
        </p:txBody>
      </p:sp>
      <p:sp>
        <p:nvSpPr>
          <p:cNvPr id="2" name="Title 1"/>
          <p:cNvSpPr>
            <a:spLocks noGrp="1"/>
          </p:cNvSpPr>
          <p:nvPr>
            <p:ph type="title"/>
          </p:nvPr>
        </p:nvSpPr>
        <p:spPr/>
        <p:txBody>
          <a:bodyPr/>
          <a:lstStyle/>
          <a:p>
            <a:pPr algn="ctr"/>
            <a:r>
              <a:rPr lang="en-US" b="1" dirty="0"/>
              <a:t>Colon</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04800"/>
            <a:ext cx="2536559" cy="201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65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306763"/>
          </a:xfrm>
        </p:spPr>
        <p:txBody>
          <a:bodyPr>
            <a:normAutofit fontScale="70000" lnSpcReduction="20000"/>
          </a:bodyPr>
          <a:lstStyle/>
          <a:p>
            <a:r>
              <a:rPr lang="en-US" dirty="0" smtClean="0"/>
              <a:t>Julie went to the store for some groceries: milk, bread, coffee, and cheese.</a:t>
            </a:r>
          </a:p>
          <a:p>
            <a:endParaRPr lang="en-US" dirty="0" smtClean="0"/>
          </a:p>
          <a:p>
            <a:r>
              <a:rPr lang="en-US" dirty="0" smtClean="0"/>
              <a:t>In his Gettysburg Address, Abraham Lincoln urges Americans to rededicate themselves to the unfinished work of the deceased soldiers: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that this nation under God shall have a new birth of freedom, and that government of the people, by the people, for the people shall not perish from the earth."</a:t>
            </a:r>
          </a:p>
          <a:p>
            <a:endParaRPr lang="en-US" dirty="0" smtClean="0"/>
          </a:p>
          <a:p>
            <a:r>
              <a:rPr lang="en-US" dirty="0" smtClean="0"/>
              <a:t>I know the perfect job for her: a politician.</a:t>
            </a:r>
          </a:p>
          <a:p>
            <a:endParaRPr lang="en-US" dirty="0"/>
          </a:p>
        </p:txBody>
      </p:sp>
      <p:sp>
        <p:nvSpPr>
          <p:cNvPr id="2" name="Title 1"/>
          <p:cNvSpPr>
            <a:spLocks noGrp="1"/>
          </p:cNvSpPr>
          <p:nvPr>
            <p:ph type="title"/>
          </p:nvPr>
        </p:nvSpPr>
        <p:spPr>
          <a:xfrm>
            <a:off x="457200" y="152400"/>
            <a:ext cx="8229600" cy="2057400"/>
          </a:xfrm>
        </p:spPr>
        <p:txBody>
          <a:bodyPr>
            <a:noAutofit/>
          </a:bodyPr>
          <a:lstStyle/>
          <a:p>
            <a:r>
              <a:rPr lang="en-US" sz="2400" dirty="0" smtClean="0"/>
              <a:t>Use a colon after an independent clause when it is followed by a list, a quotation, appositive, or other idea directly related to the independent clause.</a:t>
            </a:r>
            <a:endParaRPr lang="en-US" sz="2400" dirty="0"/>
          </a:p>
        </p:txBody>
      </p:sp>
    </p:spTree>
    <p:extLst>
      <p:ext uri="{BB962C8B-B14F-4D97-AF65-F5344CB8AC3E}">
        <p14:creationId xmlns:p14="http://schemas.microsoft.com/office/powerpoint/2010/main" val="174948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306763"/>
          </a:xfrm>
        </p:spPr>
        <p:txBody>
          <a:bodyPr>
            <a:normAutofit lnSpcReduction="10000"/>
          </a:bodyPr>
          <a:lstStyle/>
          <a:p>
            <a:pPr marL="0" indent="0">
              <a:buNone/>
            </a:pPr>
            <a:endParaRPr lang="en-US" sz="2400" dirty="0"/>
          </a:p>
          <a:p>
            <a:r>
              <a:rPr lang="en-US" sz="2400" dirty="0" smtClean="0"/>
              <a:t>To Whom It May Concern:</a:t>
            </a:r>
          </a:p>
          <a:p>
            <a:r>
              <a:rPr lang="en-US" sz="2400" dirty="0" smtClean="0"/>
              <a:t>Use a colon to separate the hour and minute(s) in a time notation.</a:t>
            </a:r>
          </a:p>
          <a:p>
            <a:r>
              <a:rPr lang="en-US" sz="2400" dirty="0" smtClean="0"/>
              <a:t>12:00 p.m.</a:t>
            </a:r>
          </a:p>
          <a:p>
            <a:r>
              <a:rPr lang="en-US" sz="2400" dirty="0" smtClean="0"/>
              <a:t>Use a colon to separate the chapter and verse in a Biblical reference.</a:t>
            </a:r>
          </a:p>
          <a:p>
            <a:r>
              <a:rPr lang="en-US" sz="2400" dirty="0" smtClean="0"/>
              <a:t>Matthew 1:6</a:t>
            </a:r>
          </a:p>
          <a:p>
            <a:endParaRPr lang="en-US" dirty="0"/>
          </a:p>
        </p:txBody>
      </p:sp>
      <p:sp>
        <p:nvSpPr>
          <p:cNvPr id="2" name="Title 1"/>
          <p:cNvSpPr>
            <a:spLocks noGrp="1"/>
          </p:cNvSpPr>
          <p:nvPr>
            <p:ph type="title"/>
          </p:nvPr>
        </p:nvSpPr>
        <p:spPr/>
        <p:txBody>
          <a:bodyPr>
            <a:normAutofit fontScale="90000"/>
          </a:bodyPr>
          <a:lstStyle/>
          <a:p>
            <a:r>
              <a:rPr lang="en-US" dirty="0" smtClean="0"/>
              <a:t>Use a colon at the end of a business letter greeting.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382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043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4393"/>
            <a:ext cx="8229600" cy="4525963"/>
          </a:xfrm>
        </p:spPr>
        <p:txBody>
          <a:bodyPr>
            <a:normAutofit/>
          </a:bodyPr>
          <a:lstStyle/>
          <a:p>
            <a:pPr marL="0" indent="0">
              <a:buNone/>
            </a:pPr>
            <a:r>
              <a:rPr lang="en-US" sz="2400" i="1" dirty="0" smtClean="0"/>
              <a:t>Parentheses are used to emphasize content. They place more emphasis on the enclosed content than commas. Use parentheses to set off nonessential material, such as dates, clarifying information, or sources, from a sentence.</a:t>
            </a:r>
          </a:p>
          <a:p>
            <a:endParaRPr lang="en-US" dirty="0" smtClean="0"/>
          </a:p>
          <a:p>
            <a:r>
              <a:rPr lang="en-US" sz="2400" dirty="0" err="1" smtClean="0"/>
              <a:t>Muhammed</a:t>
            </a:r>
            <a:r>
              <a:rPr lang="en-US" sz="2400" dirty="0" smtClean="0"/>
              <a:t> Ali (1942-present), arguably the greatest athlete of all time, claimed he would "float like a butterfly, sting like a bee."</a:t>
            </a:r>
          </a:p>
          <a:p>
            <a:endParaRPr lang="en-US" dirty="0"/>
          </a:p>
        </p:txBody>
      </p:sp>
      <p:sp>
        <p:nvSpPr>
          <p:cNvPr id="2" name="Title 1"/>
          <p:cNvSpPr>
            <a:spLocks noGrp="1"/>
          </p:cNvSpPr>
          <p:nvPr>
            <p:ph type="title"/>
          </p:nvPr>
        </p:nvSpPr>
        <p:spPr/>
        <p:txBody>
          <a:bodyPr/>
          <a:lstStyle/>
          <a:p>
            <a:r>
              <a:rPr lang="en-US" dirty="0" smtClean="0"/>
              <a:t>Parenthesis   ( )</a:t>
            </a:r>
            <a:endParaRPr lang="en-US" dirty="0"/>
          </a:p>
        </p:txBody>
      </p:sp>
    </p:spTree>
    <p:extLst>
      <p:ext uri="{BB962C8B-B14F-4D97-AF65-F5344CB8AC3E}">
        <p14:creationId xmlns:p14="http://schemas.microsoft.com/office/powerpoint/2010/main" val="1108402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543"/>
            <a:ext cx="8153400" cy="4407091"/>
          </a:xfrm>
        </p:spPr>
        <p:txBody>
          <a:bodyPr>
            <a:normAutofit fontScale="62500" lnSpcReduction="20000"/>
          </a:bodyPr>
          <a:lstStyle/>
          <a:p>
            <a:pPr marL="0" indent="0">
              <a:buNone/>
            </a:pPr>
            <a:r>
              <a:rPr lang="en-US" sz="3600" i="1" dirty="0" smtClean="0"/>
              <a:t>Dashes are used to set off or emphasize the content enclosed within dashes or the content that follows a dash. Dashes place more emphasis on this content than parentheses.</a:t>
            </a:r>
          </a:p>
          <a:p>
            <a:endParaRPr lang="en-US" sz="2900" dirty="0" smtClean="0"/>
          </a:p>
          <a:p>
            <a:endParaRPr lang="en-US" sz="2900" dirty="0"/>
          </a:p>
          <a:p>
            <a:r>
              <a:rPr lang="en-US" sz="2900" dirty="0" smtClean="0"/>
              <a:t>Perhaps one reason why the term has been so problematic—so resistant to definition, and yet so transitory in those definitions—is because of its multitude of applications.</a:t>
            </a:r>
          </a:p>
          <a:p>
            <a:r>
              <a:rPr lang="en-US" sz="2900" dirty="0" smtClean="0"/>
              <a:t>In terms of public legitimacy—that is, in terms of garnering support from state legislators, parents, donors, and university administrators—English departments are primarily places where advanced literacy is taught.</a:t>
            </a:r>
          </a:p>
          <a:p>
            <a:r>
              <a:rPr lang="en-US" sz="2900" dirty="0" smtClean="0"/>
              <a:t>The U.S.S. Constitution became known as "Old Ironsides" during the War of 1812—during which the cannonballs fired from the British H.M.S. </a:t>
            </a:r>
            <a:r>
              <a:rPr lang="en-US" sz="2900" dirty="0" err="1" smtClean="0"/>
              <a:t>Guerriere</a:t>
            </a:r>
            <a:r>
              <a:rPr lang="en-US" sz="2900" dirty="0" smtClean="0"/>
              <a:t> merely bounced off the sides of the Constitution.</a:t>
            </a:r>
          </a:p>
          <a:p>
            <a:r>
              <a:rPr lang="en-US" sz="2900" dirty="0" smtClean="0"/>
              <a:t>To some of you, my proposals may seem radical—even revolutionary.</a:t>
            </a:r>
          </a:p>
          <a:p>
            <a:endParaRPr lang="en-US" dirty="0"/>
          </a:p>
        </p:txBody>
      </p:sp>
      <p:sp>
        <p:nvSpPr>
          <p:cNvPr id="2" name="Title 1"/>
          <p:cNvSpPr>
            <a:spLocks noGrp="1"/>
          </p:cNvSpPr>
          <p:nvPr>
            <p:ph type="title"/>
          </p:nvPr>
        </p:nvSpPr>
        <p:spPr/>
        <p:txBody>
          <a:bodyPr/>
          <a:lstStyle/>
          <a:p>
            <a:pPr algn="ctr"/>
            <a:r>
              <a:rPr lang="en-US" dirty="0" smtClean="0"/>
              <a:t>Dash</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199"/>
            <a:ext cx="1408289" cy="140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068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773363"/>
          </a:xfrm>
        </p:spPr>
        <p:txBody>
          <a:bodyPr>
            <a:normAutofit/>
          </a:bodyPr>
          <a:lstStyle/>
          <a:p>
            <a:r>
              <a:rPr lang="en-US" sz="2800" dirty="0" smtClean="0"/>
              <a:t>The cousins—Tina, Todd, and Sam—arrived at the party together.</a:t>
            </a:r>
            <a:endParaRPr lang="en-US" sz="2800" dirty="0"/>
          </a:p>
        </p:txBody>
      </p:sp>
      <p:sp>
        <p:nvSpPr>
          <p:cNvPr id="2" name="Title 1"/>
          <p:cNvSpPr>
            <a:spLocks noGrp="1"/>
          </p:cNvSpPr>
          <p:nvPr>
            <p:ph type="title"/>
          </p:nvPr>
        </p:nvSpPr>
        <p:spPr>
          <a:xfrm>
            <a:off x="457200" y="-533400"/>
            <a:ext cx="8229600" cy="3048000"/>
          </a:xfrm>
        </p:spPr>
        <p:txBody>
          <a:bodyPr>
            <a:noAutofit/>
          </a:bodyPr>
          <a:lstStyle/>
          <a:p>
            <a:r>
              <a:rPr lang="en-US" sz="2400" dirty="0" smtClean="0"/>
              <a:t>Use a dash to set off an appositive phrase that already includes commas. An appositive is a word that adds explanatory or clarifying information to the noun that precedes it.</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38600"/>
            <a:ext cx="410779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43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25963"/>
          </a:xfrm>
        </p:spPr>
        <p:txBody>
          <a:bodyPr>
            <a:normAutofit/>
          </a:bodyPr>
          <a:lstStyle/>
          <a:p>
            <a:pPr marL="0" indent="0">
              <a:buNone/>
            </a:pPr>
            <a:endParaRPr lang="en-US" sz="2800" dirty="0" smtClean="0"/>
          </a:p>
          <a:p>
            <a:pPr marL="0" indent="0">
              <a:buNone/>
            </a:pPr>
            <a:endParaRPr lang="en-US" sz="2800" dirty="0"/>
          </a:p>
          <a:p>
            <a:pPr marL="0" indent="0">
              <a:buNone/>
            </a:pPr>
            <a:r>
              <a:rPr lang="en-US" sz="2800" dirty="0" smtClean="0"/>
              <a:t>Use </a:t>
            </a:r>
            <a:r>
              <a:rPr lang="en-US" sz="2800" dirty="0"/>
              <a:t>a comma to join 2 independent clauses by a comma and a coordinating conjunction (and, but, or, for, nor, so</a:t>
            </a:r>
            <a:r>
              <a:rPr lang="en-US" sz="2800" dirty="0" smtClean="0"/>
              <a:t>).</a:t>
            </a:r>
          </a:p>
          <a:p>
            <a:pPr marL="0" indent="0">
              <a:buNone/>
            </a:pPr>
            <a:endParaRPr lang="en-US" dirty="0"/>
          </a:p>
          <a:p>
            <a:r>
              <a:rPr lang="en-US" sz="2400" dirty="0"/>
              <a:t>Road construction can be inconvenient, but it is necessary.</a:t>
            </a:r>
          </a:p>
          <a:p>
            <a:r>
              <a:rPr lang="en-US" sz="2400" dirty="0"/>
              <a:t>The new house has a large fenced backyard, so I am sure our dog will enjoy it.</a:t>
            </a:r>
          </a:p>
          <a:p>
            <a:endParaRPr lang="en-US" sz="2400" dirty="0"/>
          </a:p>
        </p:txBody>
      </p:sp>
      <p:sp>
        <p:nvSpPr>
          <p:cNvPr id="2" name="Title 1"/>
          <p:cNvSpPr>
            <a:spLocks noGrp="1"/>
          </p:cNvSpPr>
          <p:nvPr>
            <p:ph type="title"/>
          </p:nvPr>
        </p:nvSpPr>
        <p:spPr/>
        <p:txBody>
          <a:bodyPr/>
          <a:lstStyle/>
          <a:p>
            <a:r>
              <a:rPr lang="en-US" dirty="0" smtClean="0"/>
              <a:t>Comma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1905000" cy="250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274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normAutofit fontScale="92500" lnSpcReduction="20000"/>
          </a:bodyPr>
          <a:lstStyle/>
          <a:p>
            <a:pPr marL="0" indent="0">
              <a:buNone/>
            </a:pPr>
            <a:r>
              <a:rPr lang="en-US" sz="2800" dirty="0" smtClean="0"/>
              <a:t>Use quotation marks to enclose direct quotations. Note that commas and periods are placed inside the closing quotation mark, and colons and semicolons are placed outside. The placement of question and exclamation marks depends on the situation.</a:t>
            </a:r>
          </a:p>
          <a:p>
            <a:endParaRPr lang="en-US" sz="2400" dirty="0" smtClean="0"/>
          </a:p>
          <a:p>
            <a:r>
              <a:rPr lang="en-US" sz="2400" dirty="0" smtClean="0"/>
              <a:t>He asked, "When will you be arriving?" I answered, "Sometime after 6:30."</a:t>
            </a:r>
          </a:p>
          <a:p>
            <a:r>
              <a:rPr lang="en-US" sz="2400" dirty="0" smtClean="0"/>
              <a:t>Use quotation marks to indicate the novel, ironic, or reserved use of a word.</a:t>
            </a:r>
          </a:p>
          <a:p>
            <a:r>
              <a:rPr lang="en-US" sz="2400" dirty="0" smtClean="0"/>
              <a:t>History is stained with blood spilled in the name of "justice."</a:t>
            </a:r>
          </a:p>
          <a:p>
            <a:pPr marL="0" indent="0">
              <a:buNone/>
            </a:pPr>
            <a:endParaRPr lang="en-US" dirty="0"/>
          </a:p>
        </p:txBody>
      </p:sp>
      <p:sp>
        <p:nvSpPr>
          <p:cNvPr id="2" name="Title 1"/>
          <p:cNvSpPr>
            <a:spLocks noGrp="1"/>
          </p:cNvSpPr>
          <p:nvPr>
            <p:ph type="title"/>
          </p:nvPr>
        </p:nvSpPr>
        <p:spPr/>
        <p:txBody>
          <a:bodyPr/>
          <a:lstStyle/>
          <a:p>
            <a:pPr algn="ctr"/>
            <a:r>
              <a:rPr lang="en-US" dirty="0" smtClean="0"/>
              <a:t>Quotation Marks</a:t>
            </a:r>
            <a:endParaRPr lang="en-US" dirty="0"/>
          </a:p>
        </p:txBody>
      </p:sp>
      <p:pic>
        <p:nvPicPr>
          <p:cNvPr id="1032" name="Picture 8" descr="http://library.stonybrook.edu/wp-content/uploads/2015/02/quotation-m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779" y="152400"/>
            <a:ext cx="236482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93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a:bodyPr>
          <a:lstStyle/>
          <a:p>
            <a:r>
              <a:rPr lang="en-US" sz="2000" dirty="0" smtClean="0"/>
              <a:t>"Self-Reliance," by Ralph Waldo Emerson</a:t>
            </a:r>
          </a:p>
          <a:p>
            <a:r>
              <a:rPr lang="en-US" sz="2000" dirty="0" smtClean="0"/>
              <a:t>"Just Like a Woman," by Bob Dylan</a:t>
            </a:r>
          </a:p>
          <a:p>
            <a:r>
              <a:rPr lang="en-US" sz="2000" dirty="0" smtClean="0"/>
              <a:t>"The Smelly Car," an episode of Seinfeld</a:t>
            </a:r>
          </a:p>
          <a:p>
            <a:endParaRPr lang="en-US" sz="2000" b="1" i="1" dirty="0" smtClean="0"/>
          </a:p>
          <a:p>
            <a:pPr marL="0" indent="0">
              <a:buNone/>
            </a:pPr>
            <a:r>
              <a:rPr lang="en-US" sz="2000" b="1" i="1" dirty="0" smtClean="0"/>
              <a:t>Do not use quotation marks in indirect or block quotations.</a:t>
            </a:r>
          </a:p>
          <a:p>
            <a:pPr marL="0" indent="0">
              <a:buNone/>
            </a:pPr>
            <a:endParaRPr lang="en-US" dirty="0"/>
          </a:p>
        </p:txBody>
      </p:sp>
      <p:sp>
        <p:nvSpPr>
          <p:cNvPr id="2" name="Title 1"/>
          <p:cNvSpPr>
            <a:spLocks noGrp="1"/>
          </p:cNvSpPr>
          <p:nvPr>
            <p:ph type="title"/>
          </p:nvPr>
        </p:nvSpPr>
        <p:spPr>
          <a:xfrm>
            <a:off x="457200" y="-457200"/>
            <a:ext cx="8229600" cy="3124200"/>
          </a:xfrm>
        </p:spPr>
        <p:txBody>
          <a:bodyPr>
            <a:noAutofit/>
          </a:bodyPr>
          <a:lstStyle/>
          <a:p>
            <a:r>
              <a:rPr lang="en-US" sz="2400" b="0" i="1" dirty="0" smtClean="0"/>
              <a:t>Use quotation marks around the titles of short poems, song titles, short stories, magazine or newspaper articles, essays, speeches, chapter titles, short films, and episodes of television or radio shows.</a:t>
            </a:r>
            <a:endParaRPr lang="en-US" sz="2400" b="0" i="1" dirty="0"/>
          </a:p>
        </p:txBody>
      </p:sp>
    </p:spTree>
    <p:extLst>
      <p:ext uri="{BB962C8B-B14F-4D97-AF65-F5344CB8AC3E}">
        <p14:creationId xmlns:p14="http://schemas.microsoft.com/office/powerpoint/2010/main" val="294662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260" y="2057400"/>
            <a:ext cx="8229600" cy="4297363"/>
          </a:xfrm>
        </p:spPr>
        <p:txBody>
          <a:bodyPr>
            <a:normAutofit/>
          </a:bodyPr>
          <a:lstStyle/>
          <a:p>
            <a:r>
              <a:rPr lang="en-US" sz="2800" dirty="0" smtClean="0"/>
              <a:t>1. We use a period at the end of sentences that </a:t>
            </a:r>
            <a:r>
              <a:rPr lang="en-US" sz="2800" dirty="0" err="1" smtClean="0"/>
              <a:t>arestatements</a:t>
            </a:r>
            <a:r>
              <a:rPr lang="en-US" sz="2800" dirty="0" smtClean="0"/>
              <a:t>.</a:t>
            </a:r>
          </a:p>
          <a:p>
            <a:pPr marL="0" indent="0">
              <a:buNone/>
            </a:pPr>
            <a:r>
              <a:rPr lang="en-US" dirty="0" smtClean="0"/>
              <a:t>A statement is a sentence that states, or tells, something</a:t>
            </a:r>
            <a:r>
              <a:rPr lang="en-US" sz="2600" dirty="0" smtClean="0"/>
              <a:t>.</a:t>
            </a:r>
          </a:p>
          <a:p>
            <a:pPr marL="0" indent="0">
              <a:buNone/>
            </a:pPr>
            <a:endParaRPr lang="en-US" dirty="0"/>
          </a:p>
          <a:p>
            <a:pPr marL="0" indent="0" algn="ctr">
              <a:buNone/>
            </a:pPr>
            <a:r>
              <a:rPr lang="en-US" sz="3000" b="1" u="sng" dirty="0" smtClean="0"/>
              <a:t>Examples:</a:t>
            </a:r>
          </a:p>
          <a:p>
            <a:pPr marL="0" indent="0" algn="ctr">
              <a:buNone/>
            </a:pPr>
            <a:r>
              <a:rPr lang="en-US" sz="2600" dirty="0" smtClean="0"/>
              <a:t>•I like to eat pizza.</a:t>
            </a:r>
          </a:p>
          <a:p>
            <a:pPr marL="0" indent="0" algn="ctr">
              <a:buNone/>
            </a:pPr>
            <a:r>
              <a:rPr lang="en-US" sz="2600" dirty="0" smtClean="0"/>
              <a:t>•School starts on Wednesday.</a:t>
            </a:r>
          </a:p>
          <a:p>
            <a:pPr marL="0" indent="0" algn="ctr">
              <a:buNone/>
            </a:pPr>
            <a:r>
              <a:rPr lang="en-US" sz="2600" dirty="0" smtClean="0"/>
              <a:t>•The baby's name is Grace.</a:t>
            </a:r>
          </a:p>
          <a:p>
            <a:endParaRPr lang="en-US" sz="2600" dirty="0"/>
          </a:p>
        </p:txBody>
      </p:sp>
      <p:sp>
        <p:nvSpPr>
          <p:cNvPr id="2" name="Title 1"/>
          <p:cNvSpPr>
            <a:spLocks noGrp="1"/>
          </p:cNvSpPr>
          <p:nvPr>
            <p:ph type="title"/>
          </p:nvPr>
        </p:nvSpPr>
        <p:spPr/>
        <p:txBody>
          <a:bodyPr/>
          <a:lstStyle/>
          <a:p>
            <a:pPr algn="ctr"/>
            <a:r>
              <a:rPr lang="en-US" dirty="0" smtClean="0"/>
              <a:t>When to use periods   </a:t>
            </a:r>
            <a:endParaRPr lang="en-US" dirty="0">
              <a:latin typeface="Berlin Sans FB" panose="020E0602020502020306"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210766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81914" y="457200"/>
            <a:ext cx="59048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anose="020E0602020502020306" pitchFamily="34" charset="0"/>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99899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3"/>
          </a:xfrm>
        </p:spPr>
        <p:txBody>
          <a:bodyPr>
            <a:normAutofit lnSpcReduction="10000"/>
          </a:bodyPr>
          <a:lstStyle/>
          <a:p>
            <a:pPr marL="0" indent="0">
              <a:buNone/>
            </a:pPr>
            <a:r>
              <a:rPr lang="en-US" sz="2800" dirty="0" smtClean="0"/>
              <a:t>An indirect question is a question that is said as a statement. It uses a period instead of a question mark.</a:t>
            </a:r>
          </a:p>
          <a:p>
            <a:pPr marL="0" indent="0" algn="ctr">
              <a:buNone/>
            </a:pPr>
            <a:endParaRPr lang="en-US" dirty="0"/>
          </a:p>
          <a:p>
            <a:pPr marL="0" indent="0" algn="ctr">
              <a:buNone/>
            </a:pPr>
            <a:r>
              <a:rPr lang="en-US" sz="2800" b="1" u="sng" dirty="0" smtClean="0"/>
              <a:t>Examples:</a:t>
            </a:r>
          </a:p>
          <a:p>
            <a:pPr marL="0" indent="0" algn="ctr">
              <a:buNone/>
            </a:pPr>
            <a:r>
              <a:rPr lang="en-US" sz="2800" dirty="0" smtClean="0"/>
              <a:t>•She asked me why I didn't go to school yesterday.</a:t>
            </a:r>
          </a:p>
          <a:p>
            <a:pPr marL="0" indent="0" algn="ctr">
              <a:buNone/>
            </a:pPr>
            <a:r>
              <a:rPr lang="en-US" sz="2800" dirty="0" smtClean="0"/>
              <a:t>•I wondered why Bob wasn't there.</a:t>
            </a:r>
          </a:p>
          <a:p>
            <a:pPr marL="0" indent="0" algn="ctr">
              <a:buNone/>
            </a:pPr>
            <a:r>
              <a:rPr lang="en-US" sz="2800" dirty="0" smtClean="0"/>
              <a:t>•Tim asked about that book.</a:t>
            </a:r>
          </a:p>
          <a:p>
            <a:pPr marL="0" indent="0">
              <a:buNone/>
            </a:pPr>
            <a:endParaRPr lang="en-US" sz="2800" dirty="0"/>
          </a:p>
        </p:txBody>
      </p:sp>
      <p:sp>
        <p:nvSpPr>
          <p:cNvPr id="2" name="Title 1"/>
          <p:cNvSpPr>
            <a:spLocks noGrp="1"/>
          </p:cNvSpPr>
          <p:nvPr>
            <p:ph type="title"/>
          </p:nvPr>
        </p:nvSpPr>
        <p:spPr>
          <a:xfrm>
            <a:off x="457200" y="274638"/>
            <a:ext cx="8229600" cy="1706562"/>
          </a:xfrm>
        </p:spPr>
        <p:txBody>
          <a:bodyPr>
            <a:normAutofit/>
          </a:bodyPr>
          <a:lstStyle/>
          <a:p>
            <a:r>
              <a:rPr lang="en-US" sz="2800" b="0" i="1" dirty="0" smtClean="0"/>
              <a:t>3. We use a period at the end of sentences that are indirect questions.</a:t>
            </a:r>
            <a:endParaRPr lang="en-US" sz="2800" b="0" i="1"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69" y="4572000"/>
            <a:ext cx="110011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73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A command is a sentence that tells someone to do something.</a:t>
            </a:r>
          </a:p>
          <a:p>
            <a:endParaRPr lang="en-US" dirty="0" smtClean="0"/>
          </a:p>
          <a:p>
            <a:pPr marL="0" indent="0" algn="ctr">
              <a:buNone/>
            </a:pPr>
            <a:r>
              <a:rPr lang="en-US" sz="2800" b="1" u="sng" dirty="0" smtClean="0"/>
              <a:t>Examples:</a:t>
            </a:r>
          </a:p>
          <a:p>
            <a:pPr marL="0" indent="0" algn="ctr">
              <a:buNone/>
            </a:pPr>
            <a:r>
              <a:rPr lang="en-US" sz="2800" dirty="0" smtClean="0"/>
              <a:t>•Pick up the blue ball.</a:t>
            </a:r>
          </a:p>
          <a:p>
            <a:pPr marL="0" indent="0" algn="ctr">
              <a:buNone/>
            </a:pPr>
            <a:r>
              <a:rPr lang="en-US" sz="2800" dirty="0" smtClean="0"/>
              <a:t>•Turn left at the next light.</a:t>
            </a:r>
          </a:p>
          <a:p>
            <a:pPr marL="0" indent="0" algn="ctr">
              <a:buNone/>
            </a:pPr>
            <a:r>
              <a:rPr lang="en-US" sz="2800" dirty="0" smtClean="0"/>
              <a:t>•Hand me the pencil.</a:t>
            </a:r>
          </a:p>
          <a:p>
            <a:pPr marL="0" indent="0" algn="ctr">
              <a:buNone/>
            </a:pPr>
            <a:endParaRPr lang="en-US" sz="3600" dirty="0"/>
          </a:p>
        </p:txBody>
      </p:sp>
      <p:sp>
        <p:nvSpPr>
          <p:cNvPr id="2" name="Title 1"/>
          <p:cNvSpPr>
            <a:spLocks noGrp="1"/>
          </p:cNvSpPr>
          <p:nvPr>
            <p:ph type="title"/>
          </p:nvPr>
        </p:nvSpPr>
        <p:spPr>
          <a:xfrm>
            <a:off x="533400" y="228600"/>
            <a:ext cx="8229600" cy="1143000"/>
          </a:xfrm>
        </p:spPr>
        <p:txBody>
          <a:bodyPr>
            <a:normAutofit/>
          </a:bodyPr>
          <a:lstStyle/>
          <a:p>
            <a:r>
              <a:rPr lang="en-US" sz="3200" b="0" i="1" dirty="0" smtClean="0"/>
              <a:t>2. We use a period at the end of sentences that are commands.</a:t>
            </a:r>
            <a:endParaRPr lang="en-US" sz="3200" b="0" i="1" dirty="0"/>
          </a:p>
        </p:txBody>
      </p:sp>
    </p:spTree>
    <p:extLst>
      <p:ext uri="{BB962C8B-B14F-4D97-AF65-F5344CB8AC3E}">
        <p14:creationId xmlns:p14="http://schemas.microsoft.com/office/powerpoint/2010/main" val="2942454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dirty="0" smtClean="0"/>
              <a:t>An abbreviation is a shortened version of a word or words.</a:t>
            </a:r>
          </a:p>
          <a:p>
            <a:pPr marL="0" indent="0">
              <a:buNone/>
            </a:pPr>
            <a:endParaRPr lang="en-US" sz="2800" dirty="0" smtClean="0"/>
          </a:p>
          <a:p>
            <a:pPr marL="0" indent="0" algn="ctr">
              <a:buNone/>
            </a:pPr>
            <a:r>
              <a:rPr lang="en-US" sz="2800" b="1" u="sng" dirty="0" smtClean="0"/>
              <a:t>Examples:</a:t>
            </a:r>
          </a:p>
          <a:p>
            <a:pPr marL="0" indent="0" algn="ctr">
              <a:buNone/>
            </a:pPr>
            <a:r>
              <a:rPr lang="en-US" sz="2800" dirty="0" smtClean="0"/>
              <a:t>•United States of America is abbreviated U.S.A.</a:t>
            </a:r>
          </a:p>
          <a:p>
            <a:pPr marL="0" indent="0" algn="ctr">
              <a:buNone/>
            </a:pPr>
            <a:r>
              <a:rPr lang="en-US" sz="2800" dirty="0" smtClean="0"/>
              <a:t>•Mr. is the abbreviation for Mister.</a:t>
            </a:r>
          </a:p>
          <a:p>
            <a:pPr marL="0" indent="0" algn="ctr">
              <a:buNone/>
            </a:pPr>
            <a:r>
              <a:rPr lang="en-US" sz="2800" dirty="0" smtClean="0"/>
              <a:t>•Rd. is the abbreviation for road.</a:t>
            </a:r>
          </a:p>
          <a:p>
            <a:endParaRPr lang="en-US" dirty="0"/>
          </a:p>
        </p:txBody>
      </p:sp>
      <p:sp>
        <p:nvSpPr>
          <p:cNvPr id="2" name="Title 1"/>
          <p:cNvSpPr>
            <a:spLocks noGrp="1"/>
          </p:cNvSpPr>
          <p:nvPr>
            <p:ph type="title"/>
          </p:nvPr>
        </p:nvSpPr>
        <p:spPr/>
        <p:txBody>
          <a:bodyPr>
            <a:normAutofit fontScale="90000"/>
          </a:bodyPr>
          <a:lstStyle/>
          <a:p>
            <a:r>
              <a:rPr lang="en-US" dirty="0" smtClean="0"/>
              <a:t>4. We use periods in abbreviations.</a:t>
            </a:r>
            <a:endParaRPr lang="en-US" dirty="0"/>
          </a:p>
        </p:txBody>
      </p:sp>
    </p:spTree>
    <p:extLst>
      <p:ext uri="{BB962C8B-B14F-4D97-AF65-F5344CB8AC3E}">
        <p14:creationId xmlns:p14="http://schemas.microsoft.com/office/powerpoint/2010/main" val="1333264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306763"/>
          </a:xfrm>
        </p:spPr>
        <p:txBody>
          <a:bodyPr/>
          <a:lstStyle/>
          <a:p>
            <a:pPr marL="0" indent="0" algn="ctr">
              <a:buNone/>
            </a:pPr>
            <a:r>
              <a:rPr lang="en-US" smtClean="0"/>
              <a:t>Examples:</a:t>
            </a:r>
          </a:p>
          <a:p>
            <a:pPr marL="0" indent="0" algn="ctr">
              <a:buNone/>
            </a:pPr>
            <a:r>
              <a:rPr lang="en-US" smtClean="0"/>
              <a:t>•</a:t>
            </a:r>
            <a:r>
              <a:rPr lang="en-US" dirty="0" smtClean="0"/>
              <a:t>www.dictionary.com</a:t>
            </a:r>
          </a:p>
          <a:p>
            <a:pPr marL="0" indent="0" algn="ctr">
              <a:buNone/>
            </a:pPr>
            <a:r>
              <a:rPr lang="en-US" dirty="0" smtClean="0"/>
              <a:t>•www.learnersdictionary.com</a:t>
            </a:r>
          </a:p>
          <a:p>
            <a:pPr marL="0" indent="0" algn="ctr">
              <a:buNone/>
            </a:pPr>
            <a:r>
              <a:rPr lang="en-US" dirty="0" smtClean="0"/>
              <a:t>•www.really-learn-english.com</a:t>
            </a:r>
          </a:p>
          <a:p>
            <a:pPr algn="ctr"/>
            <a:endParaRPr lang="en-US" dirty="0" smtClean="0"/>
          </a:p>
          <a:p>
            <a:pPr algn="ctr"/>
            <a:endParaRPr lang="en-US" dirty="0"/>
          </a:p>
        </p:txBody>
      </p:sp>
      <p:sp>
        <p:nvSpPr>
          <p:cNvPr id="2" name="Title 1"/>
          <p:cNvSpPr>
            <a:spLocks noGrp="1"/>
          </p:cNvSpPr>
          <p:nvPr>
            <p:ph type="title"/>
          </p:nvPr>
        </p:nvSpPr>
        <p:spPr>
          <a:xfrm>
            <a:off x="457200" y="228600"/>
            <a:ext cx="8229600" cy="1600200"/>
          </a:xfrm>
        </p:spPr>
        <p:txBody>
          <a:bodyPr>
            <a:normAutofit/>
          </a:bodyPr>
          <a:lstStyle/>
          <a:p>
            <a:r>
              <a:rPr lang="en-US" dirty="0" smtClean="0"/>
              <a:t>5. We use periods in website addresses.</a:t>
            </a:r>
            <a:endParaRPr lang="en-US" dirty="0"/>
          </a:p>
        </p:txBody>
      </p:sp>
    </p:spTree>
    <p:extLst>
      <p:ext uri="{BB962C8B-B14F-4D97-AF65-F5344CB8AC3E}">
        <p14:creationId xmlns:p14="http://schemas.microsoft.com/office/powerpoint/2010/main" val="2484666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lnSpcReduction="10000"/>
          </a:bodyPr>
          <a:lstStyle/>
          <a:p>
            <a:pPr marL="0" indent="0">
              <a:buNone/>
            </a:pPr>
            <a:r>
              <a:rPr lang="en-US" dirty="0" smtClean="0"/>
              <a:t>1) Do not put a space before a period used to end a sentence.</a:t>
            </a:r>
          </a:p>
          <a:p>
            <a:endParaRPr lang="en-US" dirty="0" smtClean="0"/>
          </a:p>
          <a:p>
            <a:pPr marL="0" indent="0">
              <a:buNone/>
            </a:pPr>
            <a:r>
              <a:rPr lang="en-US" dirty="0" smtClean="0"/>
              <a:t>•Correct: The shirt is blue.</a:t>
            </a:r>
          </a:p>
          <a:p>
            <a:pPr marL="0" indent="0">
              <a:buNone/>
            </a:pPr>
            <a:r>
              <a:rPr lang="en-US" dirty="0" smtClean="0"/>
              <a:t>•Incorrect: The shirt is blue.</a:t>
            </a:r>
          </a:p>
          <a:p>
            <a:pPr marL="0" indent="0">
              <a:buNone/>
            </a:pPr>
            <a:endParaRPr lang="en-US" dirty="0" smtClean="0"/>
          </a:p>
          <a:p>
            <a:pPr marL="0" indent="0">
              <a:buNone/>
            </a:pPr>
            <a:r>
              <a:rPr lang="en-US" dirty="0" smtClean="0"/>
              <a:t>2) Do put one space after the period if it is followed by another sentence.</a:t>
            </a:r>
          </a:p>
          <a:p>
            <a:endParaRPr lang="en-US" dirty="0" smtClean="0"/>
          </a:p>
          <a:p>
            <a:pPr marL="0" indent="0">
              <a:buNone/>
            </a:pPr>
            <a:r>
              <a:rPr lang="en-US" dirty="0" smtClean="0"/>
              <a:t>•Correct: I am driving to the city. The city is north of here.</a:t>
            </a:r>
          </a:p>
          <a:p>
            <a:pPr marL="0" indent="0">
              <a:buNone/>
            </a:pPr>
            <a:r>
              <a:rPr lang="en-US" dirty="0" smtClean="0"/>
              <a:t>•Incorrect: I am driving to the city. The city is north of here.</a:t>
            </a:r>
          </a:p>
          <a:p>
            <a:pPr marL="0" indent="0">
              <a:buNone/>
            </a:pPr>
            <a:r>
              <a:rPr lang="en-US" dirty="0" smtClean="0"/>
              <a:t>•Incorrect: I am driving to the city. The city is </a:t>
            </a:r>
          </a:p>
          <a:p>
            <a:pPr marL="0" indent="0">
              <a:buNone/>
            </a:pPr>
            <a:endParaRPr lang="en-US" dirty="0"/>
          </a:p>
        </p:txBody>
      </p:sp>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chemeClr val="bg1"/>
                </a:solidFill>
              </a:rPr>
              <a:t>How to use a period in sentences</a:t>
            </a:r>
            <a:r>
              <a:rPr lang="en-US" dirty="0" smtClean="0"/>
              <a:t/>
            </a:r>
            <a:br>
              <a:rPr lang="en-US" dirty="0" smtClean="0"/>
            </a:br>
            <a:endParaRPr lang="en-US" dirty="0"/>
          </a:p>
        </p:txBody>
      </p:sp>
    </p:spTree>
    <p:extLst>
      <p:ext uri="{BB962C8B-B14F-4D97-AF65-F5344CB8AC3E}">
        <p14:creationId xmlns:p14="http://schemas.microsoft.com/office/powerpoint/2010/main" val="3898638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1) If you do not use a period at the end of a sentence, each sentence will run into the next. That would create confusion for the speaker or reader. The period signals the end of a thought.</a:t>
            </a:r>
          </a:p>
          <a:p>
            <a:endParaRPr lang="en-US" dirty="0" smtClean="0"/>
          </a:p>
          <a:p>
            <a:pPr marL="0" indent="0" algn="ctr">
              <a:buNone/>
            </a:pPr>
            <a:r>
              <a:rPr lang="en-US" b="1" u="sng" dirty="0" smtClean="0"/>
              <a:t>Example without periods:</a:t>
            </a:r>
          </a:p>
          <a:p>
            <a:pPr marL="0" indent="0" algn="ctr">
              <a:buNone/>
            </a:pPr>
            <a:r>
              <a:rPr lang="en-US" dirty="0" smtClean="0"/>
              <a:t>•I visited my friend in the city she lives with her mom they rent an apartment on the south side of town we had a nice visit I hope I can return next year</a:t>
            </a:r>
          </a:p>
          <a:p>
            <a:pPr marL="0" indent="0" algn="ctr">
              <a:buNone/>
            </a:pPr>
            <a:endParaRPr lang="en-US" dirty="0"/>
          </a:p>
          <a:p>
            <a:pPr marL="0" indent="0" algn="ctr">
              <a:buNone/>
            </a:pPr>
            <a:r>
              <a:rPr lang="en-US" dirty="0" smtClean="0"/>
              <a:t>(You can breath now! :-)</a:t>
            </a:r>
          </a:p>
          <a:p>
            <a:pPr algn="ctr"/>
            <a:endParaRPr lang="en-US" dirty="0"/>
          </a:p>
        </p:txBody>
      </p:sp>
      <p:sp>
        <p:nvSpPr>
          <p:cNvPr id="2" name="Title 1"/>
          <p:cNvSpPr>
            <a:spLocks noGrp="1"/>
          </p:cNvSpPr>
          <p:nvPr>
            <p:ph type="title"/>
          </p:nvPr>
        </p:nvSpPr>
        <p:spPr/>
        <p:txBody>
          <a:bodyPr/>
          <a:lstStyle/>
          <a:p>
            <a:r>
              <a:rPr lang="en-US" dirty="0" smtClean="0"/>
              <a:t>Why is the period important?</a:t>
            </a:r>
            <a:endParaRPr lang="en-US" dirty="0"/>
          </a:p>
        </p:txBody>
      </p:sp>
    </p:spTree>
    <p:extLst>
      <p:ext uri="{BB962C8B-B14F-4D97-AF65-F5344CB8AC3E}">
        <p14:creationId xmlns:p14="http://schemas.microsoft.com/office/powerpoint/2010/main" val="184053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886201"/>
          </a:xfrm>
        </p:spPr>
        <p:txBody>
          <a:bodyPr>
            <a:normAutofit fontScale="92500" lnSpcReduction="20000"/>
          </a:bodyPr>
          <a:lstStyle/>
          <a:p>
            <a:pPr marL="0" indent="0">
              <a:buNone/>
            </a:pPr>
            <a:r>
              <a:rPr lang="en-US" dirty="0" smtClean="0"/>
              <a:t>•I visited my friend in the city. She lives with her mom. They rent an apartment on     the south side of town. We had a nice visit. I hope I can return next year.</a:t>
            </a:r>
          </a:p>
          <a:p>
            <a:pPr marL="0" indent="0">
              <a:buNone/>
            </a:pPr>
            <a:endParaRPr lang="en-US" dirty="0" smtClean="0"/>
          </a:p>
          <a:p>
            <a:pPr marL="0" indent="0">
              <a:buNone/>
            </a:pPr>
            <a:r>
              <a:rPr lang="en-US" dirty="0" smtClean="0"/>
              <a:t>2) Abbreviations without periods would be random letters placed together without making a word. The period or periods in an abbreviation signal to the reader that it is a shortened form of a word or words.</a:t>
            </a:r>
          </a:p>
          <a:p>
            <a:pPr marL="0" indent="0">
              <a:buNone/>
            </a:pPr>
            <a:endParaRPr lang="en-US" dirty="0" smtClean="0"/>
          </a:p>
          <a:p>
            <a:pPr marL="0" indent="0">
              <a:buNone/>
            </a:pPr>
            <a:endParaRPr lang="en-US" dirty="0" smtClean="0"/>
          </a:p>
          <a:p>
            <a:pPr marL="0" indent="0">
              <a:buNone/>
            </a:pPr>
            <a:r>
              <a:rPr lang="en-US" dirty="0" smtClean="0"/>
              <a:t>3) Websites will not work without periods. You must place a period in all correct places for the internet addresses to be correct.</a:t>
            </a:r>
          </a:p>
          <a:p>
            <a:pPr marL="0" indent="0">
              <a:buNone/>
            </a:pPr>
            <a:endParaRPr lang="en-US" dirty="0"/>
          </a:p>
        </p:txBody>
      </p:sp>
      <p:sp>
        <p:nvSpPr>
          <p:cNvPr id="2" name="Title 1"/>
          <p:cNvSpPr>
            <a:spLocks noGrp="1"/>
          </p:cNvSpPr>
          <p:nvPr>
            <p:ph type="title"/>
          </p:nvPr>
        </p:nvSpPr>
        <p:spPr>
          <a:xfrm>
            <a:off x="-152400" y="914400"/>
            <a:ext cx="8229600" cy="1447800"/>
          </a:xfrm>
        </p:spPr>
        <p:txBody>
          <a:bodyPr>
            <a:noAutofit/>
          </a:bodyPr>
          <a:lstStyle/>
          <a:p>
            <a:pPr marL="0" marR="0">
              <a:lnSpc>
                <a:spcPct val="115000"/>
              </a:lnSpc>
              <a:spcBef>
                <a:spcPts val="0"/>
              </a:spcBef>
              <a:spcAft>
                <a:spcPts val="0"/>
              </a:spcAft>
            </a:pPr>
            <a:r>
              <a:rPr lang="en-US" b="1" dirty="0" smtClean="0">
                <a:solidFill>
                  <a:schemeClr val="bg1"/>
                </a:solidFill>
                <a:effectLst/>
                <a:latin typeface="Times New Roman"/>
                <a:ea typeface="Calibri"/>
                <a:cs typeface="Times New Roman"/>
              </a:rPr>
              <a:t>Example with periods:</a:t>
            </a:r>
            <a:r>
              <a:rPr lang="en-US" dirty="0" smtClean="0">
                <a:solidFill>
                  <a:schemeClr val="bg1"/>
                </a:solidFill>
                <a:effectLst/>
                <a:latin typeface="Times New Roman"/>
                <a:ea typeface="Calibri"/>
                <a:cs typeface="Times New Roman"/>
              </a:rPr>
              <a:t/>
            </a:r>
            <a:br>
              <a:rPr lang="en-US" dirty="0" smtClean="0">
                <a:solidFill>
                  <a:schemeClr val="bg1"/>
                </a:solidFill>
                <a:effectLst/>
                <a:latin typeface="Times New Roman"/>
                <a:ea typeface="Calibri"/>
                <a:cs typeface="Times New Roman"/>
              </a:rPr>
            </a:br>
            <a:r>
              <a:rPr lang="en-US" sz="3600" dirty="0">
                <a:solidFill>
                  <a:schemeClr val="bg1"/>
                </a:solidFill>
                <a:ea typeface="Calibri"/>
                <a:cs typeface="Times New Roman"/>
              </a:rPr>
              <a:t/>
            </a:r>
            <a:br>
              <a:rPr lang="en-US" sz="3600" dirty="0">
                <a:solidFill>
                  <a:schemeClr val="bg1"/>
                </a:solidFill>
                <a:ea typeface="Calibri"/>
                <a:cs typeface="Times New Roman"/>
              </a:rPr>
            </a:br>
            <a:endParaRPr lang="en-US" dirty="0">
              <a:solidFill>
                <a:schemeClr val="bg1"/>
              </a:solidFill>
            </a:endParaRPr>
          </a:p>
        </p:txBody>
      </p:sp>
    </p:spTree>
    <p:extLst>
      <p:ext uri="{BB962C8B-B14F-4D97-AF65-F5344CB8AC3E}">
        <p14:creationId xmlns:p14="http://schemas.microsoft.com/office/powerpoint/2010/main" val="376310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721291"/>
          </a:xfrm>
        </p:spPr>
        <p:txBody>
          <a:bodyPr>
            <a:normAutofit/>
          </a:bodyPr>
          <a:lstStyle/>
          <a:p>
            <a:pPr marL="0" indent="0">
              <a:buNone/>
            </a:pPr>
            <a:endParaRPr lang="en-US" dirty="0" smtClean="0">
              <a:solidFill>
                <a:srgbClr val="7030A0"/>
              </a:solidFill>
            </a:endParaRPr>
          </a:p>
          <a:p>
            <a:r>
              <a:rPr lang="en-US" sz="2400" dirty="0" smtClean="0">
                <a:solidFill>
                  <a:srgbClr val="0070C0"/>
                </a:solidFill>
              </a:rPr>
              <a:t>To get a good grade, you must complete all your assignments.</a:t>
            </a:r>
          </a:p>
          <a:p>
            <a:endParaRPr lang="en-US" sz="2400" dirty="0" smtClean="0">
              <a:solidFill>
                <a:srgbClr val="0070C0"/>
              </a:solidFill>
            </a:endParaRPr>
          </a:p>
          <a:p>
            <a:r>
              <a:rPr lang="en-US" sz="2400" dirty="0" smtClean="0">
                <a:solidFill>
                  <a:srgbClr val="0070C0"/>
                </a:solidFill>
              </a:rPr>
              <a:t>Because Dad caught the chicken pox, we canceled our vacation.</a:t>
            </a:r>
          </a:p>
          <a:p>
            <a:endParaRPr lang="en-US" sz="2400" dirty="0" smtClean="0">
              <a:solidFill>
                <a:srgbClr val="0070C0"/>
              </a:solidFill>
            </a:endParaRPr>
          </a:p>
          <a:p>
            <a:r>
              <a:rPr lang="en-US" sz="2400" dirty="0" smtClean="0">
                <a:solidFill>
                  <a:srgbClr val="0070C0"/>
                </a:solidFill>
              </a:rPr>
              <a:t>After the wedding, the guests attended the reception.</a:t>
            </a:r>
            <a:endParaRPr lang="en-US" sz="2400" dirty="0">
              <a:solidFill>
                <a:srgbClr val="0070C0"/>
              </a:solidFill>
            </a:endParaRPr>
          </a:p>
        </p:txBody>
      </p:sp>
      <p:sp>
        <p:nvSpPr>
          <p:cNvPr id="2" name="Title 1"/>
          <p:cNvSpPr>
            <a:spLocks noGrp="1"/>
          </p:cNvSpPr>
          <p:nvPr>
            <p:ph type="title"/>
          </p:nvPr>
        </p:nvSpPr>
        <p:spPr>
          <a:xfrm>
            <a:off x="609600" y="228600"/>
            <a:ext cx="8229600" cy="1858962"/>
          </a:xfrm>
        </p:spPr>
        <p:txBody>
          <a:bodyPr>
            <a:noAutofit/>
          </a:bodyPr>
          <a:lstStyle/>
          <a:p>
            <a:r>
              <a:rPr lang="en-US" sz="2800" b="0" i="1" dirty="0" smtClean="0"/>
              <a:t>Use a comma after an introductory phrase, prepositional phrase, or dependent clause.</a:t>
            </a:r>
            <a:endParaRPr lang="en-US" sz="2800" b="0" i="1" dirty="0"/>
          </a:p>
        </p:txBody>
      </p:sp>
    </p:spTree>
    <p:extLst>
      <p:ext uri="{BB962C8B-B14F-4D97-AF65-F5344CB8AC3E}">
        <p14:creationId xmlns:p14="http://schemas.microsoft.com/office/powerpoint/2010/main" val="61441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ellipsis, those three consecutive periods you often see in novels and news stories, is among the most misunderstood punctuation marks in use in the English language. It is used indiscriminately in text messages, instant messages, and e-mails, and social networking websites and blogs haven’t helped to curb the trend. However, the ellipsis is an actual punctuation mark that serves a particular use, in both formal and informal styles of writing. If using ellipses confuses you, try following some of these simple guidelines as to when ellipses should be used—and when they should not.</a:t>
            </a:r>
            <a:endParaRPr lang="en-US" dirty="0"/>
          </a:p>
        </p:txBody>
      </p:sp>
      <p:sp>
        <p:nvSpPr>
          <p:cNvPr id="2" name="Title 1"/>
          <p:cNvSpPr>
            <a:spLocks noGrp="1"/>
          </p:cNvSpPr>
          <p:nvPr>
            <p:ph type="title"/>
          </p:nvPr>
        </p:nvSpPr>
        <p:spPr/>
        <p:txBody>
          <a:bodyPr/>
          <a:lstStyle/>
          <a:p>
            <a:r>
              <a:rPr lang="en-US" dirty="0" smtClean="0"/>
              <a:t>When to Use Ellipses</a:t>
            </a:r>
            <a:endParaRPr lang="en-US" dirty="0"/>
          </a:p>
        </p:txBody>
      </p:sp>
    </p:spTree>
    <p:extLst>
      <p:ext uri="{BB962C8B-B14F-4D97-AF65-F5344CB8AC3E}">
        <p14:creationId xmlns:p14="http://schemas.microsoft.com/office/powerpoint/2010/main" val="3330230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Before discussing when ellipses are appropriately used, a few words on how the ellipsis is used are necessary.</a:t>
            </a:r>
          </a:p>
          <a:p>
            <a:r>
              <a:rPr lang="en-US" dirty="0" smtClean="0"/>
              <a:t>•	An ellipsis makes up for a missing piece of text, or allows for a pause in writing.</a:t>
            </a:r>
          </a:p>
          <a:p>
            <a:r>
              <a:rPr lang="en-US" dirty="0" smtClean="0"/>
              <a:t>•	According to various style guides, an ellipsis is three periods, with a space in between each [ . . . ]. In general, there is also a space before and after the ellipsis. Some style manuals prefer three dots with no spaces in between [ ... ], and others still prefer the auto-formatted version of the ellipsis, with less than a full space in between each dot […].</a:t>
            </a:r>
          </a:p>
          <a:p>
            <a:r>
              <a:rPr lang="en-US" dirty="0" smtClean="0"/>
              <a:t>•	Until very recently, the Modern Language Association require brackets before and after ellipses (as seen above); however, the use of such brackets has declined in recent years. Although brackets are still technically correct, they are largely deemed unnecessary.</a:t>
            </a:r>
          </a:p>
          <a:p>
            <a:endParaRPr lang="en-US" dirty="0"/>
          </a:p>
        </p:txBody>
      </p:sp>
      <p:sp>
        <p:nvSpPr>
          <p:cNvPr id="2" name="Title 1"/>
          <p:cNvSpPr>
            <a:spLocks noGrp="1"/>
          </p:cNvSpPr>
          <p:nvPr>
            <p:ph type="title"/>
          </p:nvPr>
        </p:nvSpPr>
        <p:spPr/>
        <p:txBody>
          <a:bodyPr/>
          <a:lstStyle/>
          <a:p>
            <a:r>
              <a:rPr lang="en-US" dirty="0" smtClean="0"/>
              <a:t>How to Use an Ellipse</a:t>
            </a:r>
            <a:endParaRPr lang="en-US" dirty="0"/>
          </a:p>
        </p:txBody>
      </p:sp>
    </p:spTree>
    <p:extLst>
      <p:ext uri="{BB962C8B-B14F-4D97-AF65-F5344CB8AC3E}">
        <p14:creationId xmlns:p14="http://schemas.microsoft.com/office/powerpoint/2010/main" val="3790350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News stories compile information to disseminate to the population, and news agencies depend on the accuracy of a news story in order to gain the confidence of an audience.</a:t>
            </a:r>
          </a:p>
          <a:p>
            <a:r>
              <a:rPr lang="en-US" dirty="0" smtClean="0"/>
              <a:t>Sometimes when a quote is used in a news story, parts of the quote are unnecessary to the story. When a bit of a quote must be removed to improve the clarity or focus of a story, an ellipsis is used.</a:t>
            </a:r>
          </a:p>
          <a:p>
            <a:r>
              <a:rPr lang="en-US" dirty="0" smtClean="0"/>
              <a:t>If a fire broke out and a fire chief gave the following quote, most of the quote would likely be considered unnecessary:</a:t>
            </a:r>
          </a:p>
          <a:p>
            <a:r>
              <a:rPr lang="en-US" dirty="0" smtClean="0"/>
              <a:t>“we’ve determined positively, absolutely, beyond the shadow of a doubt, drawing our conclusions from all the available data, understanding the impact of the recent spate of arsons, that this fire was accidental,”</a:t>
            </a:r>
          </a:p>
          <a:p>
            <a:r>
              <a:rPr lang="en-US" dirty="0" smtClean="0"/>
              <a:t>Clarity and focus could be improved with an ellipsis: “we’ve determined positively … that this fire was accidental.”</a:t>
            </a:r>
          </a:p>
          <a:p>
            <a:endParaRPr lang="en-US" dirty="0"/>
          </a:p>
        </p:txBody>
      </p:sp>
      <p:sp>
        <p:nvSpPr>
          <p:cNvPr id="2" name="Title 1"/>
          <p:cNvSpPr>
            <a:spLocks noGrp="1"/>
          </p:cNvSpPr>
          <p:nvPr>
            <p:ph type="title"/>
          </p:nvPr>
        </p:nvSpPr>
        <p:spPr/>
        <p:txBody>
          <a:bodyPr/>
          <a:lstStyle/>
          <a:p>
            <a:r>
              <a:rPr lang="en-US" dirty="0" smtClean="0"/>
              <a:t>News Writing</a:t>
            </a:r>
            <a:endParaRPr lang="en-US" dirty="0"/>
          </a:p>
        </p:txBody>
      </p:sp>
    </p:spTree>
    <p:extLst>
      <p:ext uri="{BB962C8B-B14F-4D97-AF65-F5344CB8AC3E}">
        <p14:creationId xmlns:p14="http://schemas.microsoft.com/office/powerpoint/2010/main" val="1840063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In formal writing, such as academic papers and published research, an ellipsis is used much to the same effect. Essentially, a quote might be too long or clunky to fit into a paper in its entirety. Instances such as these require an ellipsis to draw attention to the substance of a quote without damaging the quote’s integrity.</a:t>
            </a:r>
          </a:p>
          <a:p>
            <a:r>
              <a:rPr lang="en-US" dirty="0" smtClean="0"/>
              <a:t>For example, a discussion of search and seizure might invoke the Fourth Amendment (“The right of the people to be secure in their persons, houses, papers, and effects, against unreasonable searches and seizures, shall not be violated…”), but remove the unnecessary parts: “The right of the people to be secure … against unreasonable searches and seizures, shall not be violated….” Notice that if a sentence ends with an ellipsis, a final period is included for clarity.</a:t>
            </a:r>
          </a:p>
          <a:p>
            <a:endParaRPr lang="en-US" dirty="0"/>
          </a:p>
        </p:txBody>
      </p:sp>
      <p:sp>
        <p:nvSpPr>
          <p:cNvPr id="2" name="Title 1"/>
          <p:cNvSpPr>
            <a:spLocks noGrp="1"/>
          </p:cNvSpPr>
          <p:nvPr>
            <p:ph type="title"/>
          </p:nvPr>
        </p:nvSpPr>
        <p:spPr/>
        <p:txBody>
          <a:bodyPr/>
          <a:lstStyle/>
          <a:p>
            <a:r>
              <a:rPr lang="en-US" dirty="0" smtClean="0"/>
              <a:t>Formal Writing</a:t>
            </a:r>
            <a:endParaRPr lang="en-US" dirty="0"/>
          </a:p>
        </p:txBody>
      </p:sp>
    </p:spTree>
    <p:extLst>
      <p:ext uri="{BB962C8B-B14F-4D97-AF65-F5344CB8AC3E}">
        <p14:creationId xmlns:p14="http://schemas.microsoft.com/office/powerpoint/2010/main" val="2251414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Stories and novels use ellipses to a very different effect. An ellipsis can demonstrate a pause in dialogue, a pause in narrative, or a character or a narrator trailing off.</a:t>
            </a:r>
          </a:p>
          <a:p>
            <a:r>
              <a:rPr lang="en-US" dirty="0" smtClean="0"/>
              <a:t>•	“I’m not sure what to do…” he stammered” is a perfectly acceptable use of an ellipsis in such a case because it demonstrates the inability of the character to make up his mind.</a:t>
            </a:r>
          </a:p>
          <a:p>
            <a:r>
              <a:rPr lang="en-US" dirty="0" smtClean="0"/>
              <a:t>•	A narrator might say of a character, “He was without hope… Desolate, empty… The epitome of a broken heart.”</a:t>
            </a:r>
          </a:p>
          <a:p>
            <a:r>
              <a:rPr lang="en-US" dirty="0" smtClean="0"/>
              <a:t>The format of these ellipses is not subject to formal guidelines; three dots followed by a space is usually appropriate.</a:t>
            </a:r>
          </a:p>
          <a:p>
            <a:r>
              <a:rPr lang="en-US" dirty="0" smtClean="0"/>
              <a:t>A pause in text appears much the same way. “She wasn’t angry … she was just tired.” This case uses an ellipsis similar to what would be used in a piece of news writing, but it is understood that the character who is speaking is merely pausing for emphasis or thought. No words were omitted from his or her dialogue.</a:t>
            </a:r>
          </a:p>
          <a:p>
            <a:endParaRPr lang="en-US" dirty="0"/>
          </a:p>
        </p:txBody>
      </p:sp>
      <p:sp>
        <p:nvSpPr>
          <p:cNvPr id="2" name="Title 1"/>
          <p:cNvSpPr>
            <a:spLocks noGrp="1"/>
          </p:cNvSpPr>
          <p:nvPr>
            <p:ph type="title"/>
          </p:nvPr>
        </p:nvSpPr>
        <p:spPr/>
        <p:txBody>
          <a:bodyPr/>
          <a:lstStyle/>
          <a:p>
            <a:r>
              <a:rPr lang="en-US" dirty="0" smtClean="0"/>
              <a:t>Informal Writing</a:t>
            </a:r>
            <a:endParaRPr lang="en-US" dirty="0"/>
          </a:p>
        </p:txBody>
      </p:sp>
    </p:spTree>
    <p:extLst>
      <p:ext uri="{BB962C8B-B14F-4D97-AF65-F5344CB8AC3E}">
        <p14:creationId xmlns:p14="http://schemas.microsoft.com/office/powerpoint/2010/main" val="3393763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An ellipsis is a series of three points with spaces between them (. . .) inserted into a quotation to indicate the omission of material from the original quotation. There are quite a few simple rules for the proper use of ellipses, which are used more often in legal writing than most forms of writing, since lawyers often (generally too often) quote material from other sources. Failure to use the proper form of an ellipsis could misrepresent the work of another person and result in legal liability for the writer. Correct use of ellipses, on the other hand, shows that the writer has carefully attended to detail, and thus increases the reader's confidence in the reliability of the written work. </a:t>
            </a:r>
          </a:p>
          <a:p>
            <a:r>
              <a:rPr lang="en-US" dirty="0" smtClean="0"/>
              <a:t> </a:t>
            </a:r>
          </a:p>
          <a:p>
            <a:pPr marL="0" indent="0">
              <a:buNone/>
            </a:pPr>
            <a:endParaRPr lang="en-US" dirty="0"/>
          </a:p>
        </p:txBody>
      </p:sp>
      <p:sp>
        <p:nvSpPr>
          <p:cNvPr id="2" name="Title 1"/>
          <p:cNvSpPr>
            <a:spLocks noGrp="1"/>
          </p:cNvSpPr>
          <p:nvPr>
            <p:ph type="title"/>
          </p:nvPr>
        </p:nvSpPr>
        <p:spPr/>
        <p:txBody>
          <a:bodyPr/>
          <a:lstStyle/>
          <a:p>
            <a:r>
              <a:rPr lang="en-US" dirty="0" smtClean="0"/>
              <a:t>Ellipses</a:t>
            </a:r>
            <a:endParaRPr lang="en-US" dirty="0"/>
          </a:p>
        </p:txBody>
      </p:sp>
    </p:spTree>
    <p:extLst>
      <p:ext uri="{BB962C8B-B14F-4D97-AF65-F5344CB8AC3E}">
        <p14:creationId xmlns:p14="http://schemas.microsoft.com/office/powerpoint/2010/main" val="2285624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normAutofit/>
          </a:bodyPr>
          <a:lstStyle/>
          <a:p>
            <a:pPr marL="0" marR="0"/>
            <a:r>
              <a:rPr lang="en-US" b="1" dirty="0" smtClean="0">
                <a:solidFill>
                  <a:srgbClr val="0070C0"/>
                </a:solidFill>
                <a:effectLst/>
                <a:latin typeface="Times New Roman"/>
                <a:ea typeface="Times New Roman"/>
              </a:rPr>
              <a:t>Correct: The First Amendment provides that "Congress shall make no law respecting . . . the right of the people peaceably to assemble, and to petition the Government for a redress of grievances." U.S. Const. amend. I.</a:t>
            </a:r>
            <a:endParaRPr lang="en-US" sz="2800" dirty="0" smtClean="0">
              <a:solidFill>
                <a:srgbClr val="0070C0"/>
              </a:solidFill>
              <a:effectLst/>
              <a:latin typeface="Times New Roman"/>
              <a:ea typeface="Times New Roman"/>
            </a:endParaRPr>
          </a:p>
          <a:p>
            <a:endParaRPr lang="en-US" b="1" dirty="0" smtClean="0">
              <a:solidFill>
                <a:srgbClr val="FF0000"/>
              </a:solidFill>
              <a:latin typeface="Times New Roman"/>
              <a:ea typeface="Calibri"/>
              <a:cs typeface="Times New Roman"/>
            </a:endParaRPr>
          </a:p>
          <a:p>
            <a:r>
              <a:rPr lang="en-US" b="1" dirty="0" smtClean="0">
                <a:solidFill>
                  <a:srgbClr val="FF0000"/>
                </a:solidFill>
                <a:latin typeface="Times New Roman"/>
                <a:ea typeface="Calibri"/>
                <a:cs typeface="Times New Roman"/>
              </a:rPr>
              <a:t>Incorrect</a:t>
            </a:r>
            <a:r>
              <a:rPr lang="en-US" b="1" dirty="0">
                <a:solidFill>
                  <a:srgbClr val="FF0000"/>
                </a:solidFill>
                <a:latin typeface="Times New Roman"/>
                <a:ea typeface="Calibri"/>
                <a:cs typeface="Times New Roman"/>
              </a:rPr>
              <a:t>: The First Amendment provides that "Congress shall make no law respecting. . .the right of the people peaceably to assemble, and to petition the Government for a redress of grievances." U.S. Const. amend. I.</a:t>
            </a:r>
            <a:endParaRPr lang="en-US" sz="2400" dirty="0">
              <a:ea typeface="Calibri"/>
              <a:cs typeface="Times New Roman"/>
            </a:endParaRPr>
          </a:p>
          <a:p>
            <a:endParaRPr lang="en-US" dirty="0"/>
          </a:p>
        </p:txBody>
      </p:sp>
      <p:sp>
        <p:nvSpPr>
          <p:cNvPr id="2" name="Title 1"/>
          <p:cNvSpPr>
            <a:spLocks noGrp="1"/>
          </p:cNvSpPr>
          <p:nvPr>
            <p:ph type="title"/>
          </p:nvPr>
        </p:nvSpPr>
        <p:spPr>
          <a:xfrm>
            <a:off x="457200" y="274638"/>
            <a:ext cx="8229600" cy="2544762"/>
          </a:xfrm>
        </p:spPr>
        <p:txBody>
          <a:bodyPr>
            <a:normAutofit/>
          </a:bodyPr>
          <a:lstStyle/>
          <a:p>
            <a:pPr algn="l"/>
            <a:r>
              <a:rPr lang="en-US" sz="2400" b="0" i="1" dirty="0" smtClean="0"/>
              <a:t>1.  When placing an ellipsis in the middle of a quotation to indicate the omission of material, use three points with spaces before and after the ellipsis. </a:t>
            </a:r>
            <a:r>
              <a:rPr lang="en-US" sz="3100" dirty="0" smtClean="0"/>
              <a:t/>
            </a:r>
            <a:br>
              <a:rPr lang="en-US" sz="3100" dirty="0" smtClean="0"/>
            </a:br>
            <a:r>
              <a:rPr lang="en-US" dirty="0" smtClean="0"/>
              <a:t> </a:t>
            </a:r>
            <a:br>
              <a:rPr lang="en-US" dirty="0" smtClean="0"/>
            </a:br>
            <a:endParaRPr lang="en-US" dirty="0"/>
          </a:p>
        </p:txBody>
      </p:sp>
    </p:spTree>
    <p:extLst>
      <p:ext uri="{BB962C8B-B14F-4D97-AF65-F5344CB8AC3E}">
        <p14:creationId xmlns:p14="http://schemas.microsoft.com/office/powerpoint/2010/main" val="3443511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normAutofit/>
          </a:bodyPr>
          <a:lstStyle/>
          <a:p>
            <a:pPr marL="0" marR="0"/>
            <a:r>
              <a:rPr lang="en-US" b="1" dirty="0" smtClean="0">
                <a:solidFill>
                  <a:srgbClr val="0070C0"/>
                </a:solidFill>
                <a:effectLst/>
                <a:latin typeface="Times New Roman"/>
                <a:ea typeface="Times New Roman"/>
              </a:rPr>
              <a:t>Correct: The First Amendment provides that "Congress shall make no law . . . abridging the freedom of speech . . . ." U.S. Const. amend. I.</a:t>
            </a:r>
          </a:p>
          <a:p>
            <a:pPr marL="0"/>
            <a:endParaRPr lang="en-US" b="1" dirty="0" smtClean="0">
              <a:solidFill>
                <a:srgbClr val="FF0000"/>
              </a:solidFill>
              <a:latin typeface="Times New Roman"/>
              <a:ea typeface="Calibri"/>
              <a:cs typeface="Times New Roman"/>
            </a:endParaRPr>
          </a:p>
          <a:p>
            <a:pPr marL="0"/>
            <a:r>
              <a:rPr lang="en-US" b="1" dirty="0" smtClean="0">
                <a:solidFill>
                  <a:srgbClr val="FF0000"/>
                </a:solidFill>
                <a:latin typeface="Times New Roman"/>
                <a:ea typeface="Calibri"/>
                <a:cs typeface="Times New Roman"/>
              </a:rPr>
              <a:t>Incorrect</a:t>
            </a:r>
            <a:r>
              <a:rPr lang="en-US" b="1" dirty="0">
                <a:solidFill>
                  <a:srgbClr val="FF0000"/>
                </a:solidFill>
                <a:latin typeface="Times New Roman"/>
                <a:ea typeface="Calibri"/>
                <a:cs typeface="Times New Roman"/>
              </a:rPr>
              <a:t>: The First Amendment provides that "Congress shall make no law. . . abridging the freedom of speech. . ." U.S. Const. amend. I.</a:t>
            </a:r>
            <a:endParaRPr lang="en-US" sz="2400" dirty="0">
              <a:ea typeface="Calibri"/>
              <a:cs typeface="Times New Roman"/>
            </a:endParaRPr>
          </a:p>
          <a:p>
            <a:pPr marL="0" marR="0"/>
            <a:endParaRPr lang="en-US" b="1" dirty="0" smtClean="0">
              <a:solidFill>
                <a:srgbClr val="0070C0"/>
              </a:solidFill>
              <a:effectLst/>
              <a:latin typeface="Times New Roman"/>
              <a:ea typeface="Times New Roman"/>
            </a:endParaRPr>
          </a:p>
          <a:p>
            <a:pPr marL="0" marR="0"/>
            <a:endParaRPr lang="en-US" sz="2800" dirty="0" smtClean="0">
              <a:solidFill>
                <a:srgbClr val="0070C0"/>
              </a:solidFill>
              <a:effectLst/>
              <a:latin typeface="Times New Roman"/>
              <a:ea typeface="Times New Roman"/>
            </a:endParaRPr>
          </a:p>
          <a:p>
            <a:pPr marL="0" indent="0">
              <a:buNone/>
            </a:pPr>
            <a:endParaRPr lang="en-US" dirty="0" smtClean="0"/>
          </a:p>
          <a:p>
            <a:pPr marL="0" indent="0">
              <a:buNone/>
            </a:pPr>
            <a:endParaRPr lang="en-US" dirty="0"/>
          </a:p>
        </p:txBody>
      </p:sp>
      <p:sp>
        <p:nvSpPr>
          <p:cNvPr id="2" name="Title 1"/>
          <p:cNvSpPr>
            <a:spLocks noGrp="1"/>
          </p:cNvSpPr>
          <p:nvPr>
            <p:ph type="title"/>
          </p:nvPr>
        </p:nvSpPr>
        <p:spPr>
          <a:xfrm>
            <a:off x="381000" y="304800"/>
            <a:ext cx="8229600" cy="1935162"/>
          </a:xfrm>
        </p:spPr>
        <p:txBody>
          <a:bodyPr>
            <a:noAutofit/>
          </a:bodyPr>
          <a:lstStyle/>
          <a:p>
            <a:pPr algn="l"/>
            <a:r>
              <a:rPr lang="en-US" sz="3200" dirty="0" smtClean="0"/>
              <a:t>2.  When placing an ellipsis at the end of a quotation to indicate the omission of material, use four points -- a three-point ellipsis and a period. The ellipsis should follow a blank space</a:t>
            </a:r>
            <a:r>
              <a:rPr lang="en-US" sz="4000" dirty="0" smtClean="0"/>
              <a:t>.</a:t>
            </a:r>
            <a:endParaRPr lang="en-US" sz="4000" dirty="0"/>
          </a:p>
        </p:txBody>
      </p:sp>
    </p:spTree>
    <p:extLst>
      <p:ext uri="{BB962C8B-B14F-4D97-AF65-F5344CB8AC3E}">
        <p14:creationId xmlns:p14="http://schemas.microsoft.com/office/powerpoint/2010/main" val="3232241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normAutofit lnSpcReduction="10000"/>
          </a:bodyPr>
          <a:lstStyle/>
          <a:p>
            <a:pPr marL="0" marR="0"/>
            <a:r>
              <a:rPr lang="en-US" b="1" dirty="0" smtClean="0">
                <a:solidFill>
                  <a:srgbClr val="0070C0"/>
                </a:solidFill>
                <a:effectLst/>
                <a:latin typeface="Times New Roman"/>
                <a:ea typeface="Times New Roman"/>
              </a:rPr>
              <a:t>Correct: The First Amendment also prohibits laws "respecting an establishment of religion . . . ." U.S. Const. amend. I.</a:t>
            </a:r>
            <a:r>
              <a:rPr lang="en-US" dirty="0" smtClean="0">
                <a:solidFill>
                  <a:srgbClr val="0070C0"/>
                </a:solidFill>
                <a:effectLst/>
                <a:latin typeface="Times New Roman"/>
                <a:ea typeface="Times New Roman"/>
              </a:rPr>
              <a:t> </a:t>
            </a:r>
          </a:p>
          <a:p>
            <a:pPr marL="0"/>
            <a:endParaRPr lang="en-US" b="1" dirty="0" smtClean="0">
              <a:solidFill>
                <a:srgbClr val="FF0000"/>
              </a:solidFill>
              <a:latin typeface="Times New Roman"/>
              <a:ea typeface="Calibri"/>
              <a:cs typeface="Times New Roman"/>
            </a:endParaRPr>
          </a:p>
          <a:p>
            <a:pPr marL="0"/>
            <a:r>
              <a:rPr lang="en-US" b="1" dirty="0" smtClean="0">
                <a:solidFill>
                  <a:srgbClr val="FF0000"/>
                </a:solidFill>
                <a:latin typeface="Times New Roman"/>
                <a:ea typeface="Calibri"/>
                <a:cs typeface="Times New Roman"/>
              </a:rPr>
              <a:t>Incorrect</a:t>
            </a:r>
            <a:r>
              <a:rPr lang="en-US" b="1" dirty="0">
                <a:solidFill>
                  <a:srgbClr val="FF0000"/>
                </a:solidFill>
                <a:latin typeface="Times New Roman"/>
                <a:ea typeface="Calibri"/>
                <a:cs typeface="Times New Roman"/>
              </a:rPr>
              <a:t>: The First Amendment provides that "Congress shall make no law. . . abridging the freedom of speech. . ." U.S. Const. amend. I.</a:t>
            </a:r>
            <a:endParaRPr lang="en-US" sz="2400" dirty="0">
              <a:ea typeface="Calibri"/>
              <a:cs typeface="Times New Roman"/>
            </a:endParaRPr>
          </a:p>
          <a:p>
            <a:pPr marL="0" marR="0" indent="0">
              <a:buNone/>
            </a:pPr>
            <a:r>
              <a:rPr lang="en-US" dirty="0" smtClean="0">
                <a:solidFill>
                  <a:srgbClr val="000000"/>
                </a:solidFill>
                <a:effectLst/>
                <a:latin typeface="Times New Roman"/>
                <a:ea typeface="Times New Roman"/>
              </a:rPr>
              <a:t/>
            </a:r>
            <a:br>
              <a:rPr lang="en-US" dirty="0" smtClean="0">
                <a:solidFill>
                  <a:srgbClr val="000000"/>
                </a:solidFill>
                <a:effectLst/>
                <a:latin typeface="Times New Roman"/>
                <a:ea typeface="Times New Roman"/>
              </a:rPr>
            </a:br>
            <a:r>
              <a:rPr lang="en-US" dirty="0" smtClean="0">
                <a:solidFill>
                  <a:srgbClr val="000000"/>
                </a:solidFill>
                <a:effectLst/>
                <a:latin typeface="Times New Roman"/>
                <a:ea typeface="Times New Roman"/>
              </a:rPr>
              <a:t> </a:t>
            </a:r>
            <a:endParaRPr lang="en-US" sz="2800" dirty="0" smtClean="0">
              <a:effectLst/>
              <a:latin typeface="Times New Roman"/>
              <a:ea typeface="Times New Roman"/>
            </a:endParaRPr>
          </a:p>
          <a:p>
            <a:endParaRPr lang="en-US" dirty="0"/>
          </a:p>
        </p:txBody>
      </p:sp>
      <p:sp>
        <p:nvSpPr>
          <p:cNvPr id="2" name="Title 1"/>
          <p:cNvSpPr>
            <a:spLocks noGrp="1"/>
          </p:cNvSpPr>
          <p:nvPr>
            <p:ph type="title"/>
          </p:nvPr>
        </p:nvSpPr>
        <p:spPr>
          <a:xfrm>
            <a:off x="457200" y="-76200"/>
            <a:ext cx="8229600" cy="2163762"/>
          </a:xfrm>
        </p:spPr>
        <p:txBody>
          <a:bodyPr>
            <a:noAutofit/>
          </a:bodyPr>
          <a:lstStyle/>
          <a:p>
            <a:pPr algn="l"/>
            <a:r>
              <a:rPr lang="en-US" sz="4000" dirty="0" smtClean="0"/>
              <a:t>3.  Do not place an ellipsis at the beginning of a quotation to indicate the omission of material.</a:t>
            </a:r>
            <a:endParaRPr lang="en-US" sz="4000" dirty="0"/>
          </a:p>
        </p:txBody>
      </p:sp>
    </p:spTree>
    <p:extLst>
      <p:ext uri="{BB962C8B-B14F-4D97-AF65-F5344CB8AC3E}">
        <p14:creationId xmlns:p14="http://schemas.microsoft.com/office/powerpoint/2010/main" val="4283681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229600" cy="3382963"/>
          </a:xfrm>
        </p:spPr>
        <p:txBody>
          <a:bodyPr>
            <a:noAutofit/>
          </a:bodyPr>
          <a:lstStyle/>
          <a:p>
            <a:r>
              <a:rPr lang="en-US" sz="1400" dirty="0">
                <a:solidFill>
                  <a:srgbClr val="000000"/>
                </a:solidFill>
                <a:ea typeface="Calibri"/>
                <a:cs typeface="Times New Roman"/>
              </a:rPr>
              <a:t/>
            </a:r>
            <a:br>
              <a:rPr lang="en-US" sz="1400" dirty="0">
                <a:solidFill>
                  <a:srgbClr val="000000"/>
                </a:solidFill>
                <a:ea typeface="Calibri"/>
                <a:cs typeface="Times New Roman"/>
              </a:rPr>
            </a:br>
            <a:endParaRPr lang="en-US" sz="1400" dirty="0"/>
          </a:p>
        </p:txBody>
      </p:sp>
      <p:sp>
        <p:nvSpPr>
          <p:cNvPr id="2" name="Title 1"/>
          <p:cNvSpPr>
            <a:spLocks noGrp="1"/>
          </p:cNvSpPr>
          <p:nvPr>
            <p:ph type="title"/>
          </p:nvPr>
        </p:nvSpPr>
        <p:spPr>
          <a:xfrm>
            <a:off x="381000" y="-152400"/>
            <a:ext cx="8229600" cy="2163762"/>
          </a:xfrm>
        </p:spPr>
        <p:txBody>
          <a:bodyPr>
            <a:noAutofit/>
          </a:bodyPr>
          <a:lstStyle/>
          <a:p>
            <a:pPr algn="l"/>
            <a:r>
              <a:rPr lang="en-US" sz="2000" dirty="0" smtClean="0"/>
              <a:t>4.  When combining a fully quoted sentence with a partially quoted sentence, or with a second, but nonconsecutive quoted sentence, place a period at the end of the fully quoted sentence, followed by a space, an ellipsis, another space, and the remainder of the quoted material. Do not place a space before a period at the end of a fully quoted sentence. </a:t>
            </a:r>
            <a:endParaRPr lang="en-US" sz="2000" dirty="0"/>
          </a:p>
        </p:txBody>
      </p:sp>
      <p:sp>
        <p:nvSpPr>
          <p:cNvPr id="5" name="Rectangle 4"/>
          <p:cNvSpPr/>
          <p:nvPr/>
        </p:nvSpPr>
        <p:spPr>
          <a:xfrm>
            <a:off x="914400" y="2438400"/>
            <a:ext cx="6705600" cy="3170099"/>
          </a:xfrm>
          <a:prstGeom prst="rect">
            <a:avLst/>
          </a:prstGeom>
        </p:spPr>
        <p:txBody>
          <a:bodyPr wrap="square">
            <a:spAutoFit/>
          </a:bodyPr>
          <a:lstStyle/>
          <a:p>
            <a:r>
              <a:rPr lang="en-US" b="1" dirty="0">
                <a:solidFill>
                  <a:srgbClr val="0070C0"/>
                </a:solidFill>
                <a:ea typeface="Calibri"/>
                <a:cs typeface="Times New Roman"/>
              </a:rPr>
              <a:t>Correct: In a unanimous decision, Justice Holmes wrote, "The question in every case is whether the words used are used in such circumstances and are of </a:t>
            </a:r>
            <a:r>
              <a:rPr lang="en-US" sz="2000" b="1" dirty="0">
                <a:solidFill>
                  <a:srgbClr val="0070C0"/>
                </a:solidFill>
                <a:ea typeface="Calibri"/>
                <a:cs typeface="Times New Roman"/>
              </a:rPr>
              <a:t>such</a:t>
            </a:r>
            <a:r>
              <a:rPr lang="en-US" b="1" dirty="0">
                <a:solidFill>
                  <a:srgbClr val="0070C0"/>
                </a:solidFill>
                <a:ea typeface="Calibri"/>
                <a:cs typeface="Times New Roman"/>
              </a:rPr>
              <a:t> a nature as to create a clear and present danger that they will bring about the substantive evils that Congress has a right to prevent. . . . When a nation is at war many things that might be said in time of peace are such a hindrance to its effort that their utterance will not be endured so long as men fight and that no Court could regard them as protected by any constitutional right." </a:t>
            </a:r>
            <a:r>
              <a:rPr lang="en-US" b="1" dirty="0" err="1">
                <a:solidFill>
                  <a:srgbClr val="0070C0"/>
                </a:solidFill>
                <a:ea typeface="Calibri"/>
                <a:cs typeface="Times New Roman"/>
              </a:rPr>
              <a:t>Schenck</a:t>
            </a:r>
            <a:r>
              <a:rPr lang="en-US" b="1" dirty="0">
                <a:solidFill>
                  <a:srgbClr val="0070C0"/>
                </a:solidFill>
                <a:ea typeface="Calibri"/>
                <a:cs typeface="Times New Roman"/>
              </a:rPr>
              <a:t> v. United States, 249 U.S. 47, 52 (1919).</a:t>
            </a:r>
            <a:r>
              <a:rPr lang="en-US" dirty="0">
                <a:solidFill>
                  <a:srgbClr val="0070C0"/>
                </a:solidFill>
                <a:ea typeface="Calibri"/>
                <a:cs typeface="Times New Roman"/>
              </a:rPr>
              <a:t> </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100" y="4876800"/>
            <a:ext cx="1348394" cy="175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1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809999"/>
          </a:xfrm>
        </p:spPr>
        <p:txBody>
          <a:bodyPr>
            <a:normAutofit/>
          </a:bodyPr>
          <a:lstStyle/>
          <a:p>
            <a:pPr marL="0" indent="0">
              <a:buNone/>
            </a:pPr>
            <a:endParaRPr lang="en-US" sz="2400" dirty="0" smtClean="0"/>
          </a:p>
          <a:p>
            <a:pPr marL="0" indent="0">
              <a:buNone/>
            </a:pPr>
            <a:endParaRPr lang="en-US" sz="2400" dirty="0" smtClean="0"/>
          </a:p>
          <a:p>
            <a:r>
              <a:rPr lang="en-US" sz="2400" dirty="0" smtClean="0"/>
              <a:t>On </a:t>
            </a:r>
            <a:r>
              <a:rPr lang="en-US" sz="2400" dirty="0"/>
              <a:t>her vacation, Lisa visited Greece, Spain, and Italy.</a:t>
            </a:r>
          </a:p>
          <a:p>
            <a:endParaRPr lang="en-US" sz="2400" dirty="0" smtClean="0"/>
          </a:p>
          <a:p>
            <a:r>
              <a:rPr lang="en-US" sz="2400" dirty="0" smtClean="0"/>
              <a:t>In </a:t>
            </a:r>
            <a:r>
              <a:rPr lang="en-US" sz="2400" dirty="0"/>
              <a:t>their speeches, many of the candidates promised to help protect the environment, bring about world peace, and end world hunger.</a:t>
            </a:r>
          </a:p>
          <a:p>
            <a:endParaRPr lang="en-US" dirty="0"/>
          </a:p>
        </p:txBody>
      </p:sp>
      <p:sp>
        <p:nvSpPr>
          <p:cNvPr id="2" name="Title 1"/>
          <p:cNvSpPr>
            <a:spLocks noGrp="1"/>
          </p:cNvSpPr>
          <p:nvPr>
            <p:ph type="title"/>
          </p:nvPr>
        </p:nvSpPr>
        <p:spPr>
          <a:xfrm>
            <a:off x="457200" y="6927"/>
            <a:ext cx="8336844" cy="2209800"/>
          </a:xfrm>
        </p:spPr>
        <p:txBody>
          <a:bodyPr>
            <a:noAutofit/>
          </a:bodyPr>
          <a:lstStyle/>
          <a:p>
            <a:r>
              <a:rPr lang="en-US" sz="2400" b="0" i="1" dirty="0"/>
              <a:t>Use a comma to separate elements in a series. Although there is no set rule that requires a comma before the last item in a series, it seems to be a general academic convention to include it. The examples below demonstrate this trend.</a:t>
            </a:r>
            <a:r>
              <a:rPr lang="en-US" sz="2400" dirty="0"/>
              <a:t/>
            </a:r>
            <a:br>
              <a:rPr lang="en-US" sz="2400" dirty="0"/>
            </a:br>
            <a:endParaRPr lang="en-US" sz="2400" dirty="0"/>
          </a:p>
        </p:txBody>
      </p:sp>
    </p:spTree>
    <p:extLst>
      <p:ext uri="{BB962C8B-B14F-4D97-AF65-F5344CB8AC3E}">
        <p14:creationId xmlns:p14="http://schemas.microsoft.com/office/powerpoint/2010/main" val="3634332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5092891"/>
          </a:xfrm>
        </p:spPr>
        <p:txBody>
          <a:bodyPr>
            <a:normAutofit/>
          </a:bodyPr>
          <a:lstStyle/>
          <a:p>
            <a:pPr marL="109728" lvl="0" indent="0">
              <a:buClr>
                <a:srgbClr val="2DA2BF"/>
              </a:buClr>
              <a:buNone/>
            </a:pPr>
            <a:r>
              <a:rPr lang="en-US" sz="1400" dirty="0">
                <a:solidFill>
                  <a:srgbClr val="000000"/>
                </a:solidFill>
                <a:ea typeface="Calibri"/>
                <a:cs typeface="Times New Roman"/>
              </a:rPr>
              <a:t/>
            </a:r>
            <a:br>
              <a:rPr lang="en-US" sz="1400" dirty="0">
                <a:solidFill>
                  <a:srgbClr val="000000"/>
                </a:solidFill>
                <a:ea typeface="Calibri"/>
                <a:cs typeface="Times New Roman"/>
              </a:rPr>
            </a:br>
            <a:endParaRPr lang="en-US" sz="1400" dirty="0">
              <a:solidFill>
                <a:prstClr val="black"/>
              </a:solidFill>
            </a:endParaRPr>
          </a:p>
          <a:p>
            <a:r>
              <a:rPr lang="en-US" sz="2400" b="1" dirty="0">
                <a:solidFill>
                  <a:srgbClr val="FF0000"/>
                </a:solidFill>
                <a:latin typeface="Times New Roman"/>
                <a:ea typeface="Calibri"/>
                <a:cs typeface="Times New Roman"/>
              </a:rPr>
              <a:t>Incorrect: In a unanimous decision, Justice Holmes wrote, "The question in every case is whether the words used are used in such circumstances and are of such a nature as to create a clear and present danger that they will bring about the substantive evils that Congress has a right to prevent . . . .When a nation is at war many things that might be said in time of peace are such a hindrance to its effort that their utterance will not be endured so long as men fight and that no Court could regard them as protected by any constitutional right." </a:t>
            </a:r>
            <a:r>
              <a:rPr lang="en-US" sz="2400" b="1" dirty="0" err="1">
                <a:solidFill>
                  <a:srgbClr val="FF0000"/>
                </a:solidFill>
                <a:latin typeface="Times New Roman"/>
                <a:ea typeface="Calibri"/>
                <a:cs typeface="Times New Roman"/>
              </a:rPr>
              <a:t>Schenck</a:t>
            </a:r>
            <a:r>
              <a:rPr lang="en-US" sz="2400" b="1" dirty="0">
                <a:solidFill>
                  <a:srgbClr val="FF0000"/>
                </a:solidFill>
                <a:latin typeface="Times New Roman"/>
                <a:ea typeface="Calibri"/>
                <a:cs typeface="Times New Roman"/>
              </a:rPr>
              <a:t> v. United States, 249 U.S. 47, 52 (1919).</a:t>
            </a:r>
            <a:endParaRPr lang="en-US" sz="2400" dirty="0">
              <a:ea typeface="Calibri"/>
              <a:cs typeface="Times New Roman"/>
            </a:endParaRPr>
          </a:p>
          <a:p>
            <a:endParaRPr lang="en-US" sz="2400" dirty="0"/>
          </a:p>
        </p:txBody>
      </p:sp>
    </p:spTree>
    <p:extLst>
      <p:ext uri="{BB962C8B-B14F-4D97-AF65-F5344CB8AC3E}">
        <p14:creationId xmlns:p14="http://schemas.microsoft.com/office/powerpoint/2010/main" val="2572450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fontScale="85000" lnSpcReduction="20000"/>
          </a:bodyPr>
          <a:lstStyle/>
          <a:p>
            <a:r>
              <a:rPr lang="en-US" b="1" dirty="0" smtClean="0">
                <a:solidFill>
                  <a:srgbClr val="0070C0"/>
                </a:solidFill>
                <a:ea typeface="Calibri"/>
                <a:cs typeface="Times New Roman"/>
              </a:rPr>
              <a:t>Correct</a:t>
            </a:r>
            <a:r>
              <a:rPr lang="en-US" b="1" dirty="0">
                <a:solidFill>
                  <a:srgbClr val="0070C0"/>
                </a:solidFill>
                <a:ea typeface="Calibri"/>
                <a:cs typeface="Times New Roman"/>
              </a:rPr>
              <a:t>: In a unanimous decision, Justice Holmes wrote, "The question in every case is whether the words used are used in such circumstances and are of such a nature as to create a clear and present danger that they will bring about the substantive evils that Congress has a right to prevent. . . . [T]heir utterance will not be endured so long as men fight and that no Court could regard them as protected by any constitutional right." </a:t>
            </a:r>
            <a:r>
              <a:rPr lang="en-US" b="1" dirty="0" err="1">
                <a:solidFill>
                  <a:srgbClr val="0070C0"/>
                </a:solidFill>
                <a:ea typeface="Calibri"/>
                <a:cs typeface="Times New Roman"/>
              </a:rPr>
              <a:t>Schenck</a:t>
            </a:r>
            <a:r>
              <a:rPr lang="en-US" b="1" dirty="0">
                <a:solidFill>
                  <a:srgbClr val="0070C0"/>
                </a:solidFill>
                <a:ea typeface="Calibri"/>
                <a:cs typeface="Times New Roman"/>
              </a:rPr>
              <a:t> v. United States, 249 U.S. 47, 52 (1919).</a:t>
            </a:r>
            <a:r>
              <a:rPr lang="en-US" dirty="0">
                <a:solidFill>
                  <a:srgbClr val="000000"/>
                </a:solidFill>
                <a:ea typeface="Calibri"/>
                <a:cs typeface="Times New Roman"/>
              </a:rPr>
              <a:t> </a:t>
            </a:r>
            <a:endParaRPr lang="en-US" dirty="0" smtClean="0">
              <a:solidFill>
                <a:srgbClr val="000000"/>
              </a:solidFill>
              <a:ea typeface="Calibri"/>
              <a:cs typeface="Times New Roman"/>
            </a:endParaRPr>
          </a:p>
          <a:p>
            <a:endParaRPr lang="en-US" b="1" dirty="0" smtClean="0">
              <a:solidFill>
                <a:srgbClr val="FF0000"/>
              </a:solidFill>
              <a:latin typeface="Times New Roman"/>
              <a:ea typeface="Calibri"/>
              <a:cs typeface="Times New Roman"/>
            </a:endParaRPr>
          </a:p>
          <a:p>
            <a:r>
              <a:rPr lang="en-US" b="1" dirty="0" smtClean="0">
                <a:solidFill>
                  <a:srgbClr val="FF0000"/>
                </a:solidFill>
                <a:latin typeface="Times New Roman"/>
                <a:ea typeface="Calibri"/>
                <a:cs typeface="Times New Roman"/>
              </a:rPr>
              <a:t>Incorrect</a:t>
            </a:r>
            <a:r>
              <a:rPr lang="en-US" b="1" dirty="0">
                <a:solidFill>
                  <a:srgbClr val="FF0000"/>
                </a:solidFill>
                <a:latin typeface="Times New Roman"/>
                <a:ea typeface="Calibri"/>
                <a:cs typeface="Times New Roman"/>
              </a:rPr>
              <a:t>: In a unanimous decision, Justice Holmes wrote, "The question in every case is whether the words used are used in such circumstances and are of such a nature as to create a clear and present danger that they will bring about the substantive evils that Congress has a right to prevent. . . .their utterance will not be endured so long as men fight and that no Court could regard them as protected by any constitutional right." </a:t>
            </a:r>
            <a:r>
              <a:rPr lang="en-US" b="1" dirty="0" err="1">
                <a:solidFill>
                  <a:srgbClr val="FF0000"/>
                </a:solidFill>
                <a:latin typeface="Times New Roman"/>
                <a:ea typeface="Calibri"/>
                <a:cs typeface="Times New Roman"/>
              </a:rPr>
              <a:t>Schenck</a:t>
            </a:r>
            <a:r>
              <a:rPr lang="en-US" b="1" dirty="0">
                <a:solidFill>
                  <a:srgbClr val="FF0000"/>
                </a:solidFill>
                <a:latin typeface="Times New Roman"/>
                <a:ea typeface="Calibri"/>
                <a:cs typeface="Times New Roman"/>
              </a:rPr>
              <a:t> v. United States, 249 U.S. 47, 52 (1919).</a:t>
            </a:r>
            <a:endParaRPr lang="en-US" sz="2400" dirty="0">
              <a:ea typeface="Calibri"/>
              <a:cs typeface="Times New Roman"/>
            </a:endParaRPr>
          </a:p>
          <a:p>
            <a:endParaRPr lang="en-US" dirty="0" smtClean="0">
              <a:solidFill>
                <a:srgbClr val="000000"/>
              </a:solidFill>
              <a:ea typeface="Calibri"/>
              <a:cs typeface="Times New Roman"/>
            </a:endParaRPr>
          </a:p>
          <a:p>
            <a:endParaRPr lang="en-US" dirty="0" smtClean="0">
              <a:solidFill>
                <a:srgbClr val="000000"/>
              </a:solidFill>
              <a:ea typeface="Calibri"/>
              <a:cs typeface="Times New Roman"/>
            </a:endParaRPr>
          </a:p>
          <a:p>
            <a:endParaRPr lang="en-US" b="1" dirty="0" smtClean="0">
              <a:solidFill>
                <a:srgbClr val="FF0000"/>
              </a:solidFill>
              <a:latin typeface="Times New Roman"/>
              <a:ea typeface="Calibri"/>
              <a:cs typeface="Times New Roman"/>
            </a:endParaRPr>
          </a:p>
          <a:p>
            <a:pPr marL="109728" indent="0">
              <a:buNone/>
            </a:pPr>
            <a:endParaRPr lang="en-US" b="1" dirty="0">
              <a:solidFill>
                <a:srgbClr val="FF0000"/>
              </a:solidFill>
              <a:latin typeface="Times New Roman"/>
              <a:ea typeface="Calibri"/>
              <a:cs typeface="Times New Roman"/>
            </a:endParaRPr>
          </a:p>
          <a:p>
            <a:endParaRPr lang="en-US" dirty="0"/>
          </a:p>
        </p:txBody>
      </p:sp>
      <p:sp>
        <p:nvSpPr>
          <p:cNvPr id="2" name="Title 1"/>
          <p:cNvSpPr>
            <a:spLocks noGrp="1"/>
          </p:cNvSpPr>
          <p:nvPr>
            <p:ph type="title"/>
          </p:nvPr>
        </p:nvSpPr>
        <p:spPr>
          <a:xfrm>
            <a:off x="457200" y="274638"/>
            <a:ext cx="8229600" cy="1706562"/>
          </a:xfrm>
        </p:spPr>
        <p:txBody>
          <a:bodyPr>
            <a:noAutofit/>
          </a:bodyPr>
          <a:lstStyle/>
          <a:p>
            <a:pPr algn="l"/>
            <a:r>
              <a:rPr lang="en-US" sz="2400" b="0" dirty="0" smtClean="0">
                <a:solidFill>
                  <a:schemeClr val="bg1"/>
                </a:solidFill>
              </a:rPr>
              <a:t>In the preceding series of quotations, the ellipsis in the middle of the two quotations indicates that one or more entire intervening sentences have been omitted.</a:t>
            </a:r>
            <a:endParaRPr lang="en-US" sz="2400" b="0" dirty="0">
              <a:solidFill>
                <a:schemeClr val="bg1"/>
              </a:solidFill>
            </a:endParaRPr>
          </a:p>
        </p:txBody>
      </p:sp>
    </p:spTree>
    <p:extLst>
      <p:ext uri="{BB962C8B-B14F-4D97-AF65-F5344CB8AC3E}">
        <p14:creationId xmlns:p14="http://schemas.microsoft.com/office/powerpoint/2010/main" val="1271147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smtClean="0"/>
              <a:t>In the preceding example, the ellipsis indicates that some material -- it could be a whole sentence and the beginning of the next sentence, or just the beginning of the next sentence -- has been omitted in the midst of the quoted material. The brackets around the "T" indicate that the letter was lower case in the original and was changed to upper case by the writer to create a proper sentence. The brackets also confirm that material at the start of the second quoted sentence was omitted, because the letter "T" would have been capitalized in the original, and therefore would require no brackets, if it had started a sentence. For more information concerning the use of brackets, see the section of this tutorial on brackets. </a:t>
            </a:r>
            <a:endParaRPr lang="en-US" sz="2000" dirty="0"/>
          </a:p>
        </p:txBody>
      </p:sp>
    </p:spTree>
    <p:extLst>
      <p:ext uri="{BB962C8B-B14F-4D97-AF65-F5344CB8AC3E}">
        <p14:creationId xmlns:p14="http://schemas.microsoft.com/office/powerpoint/2010/main" val="1542180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normAutofit fontScale="62500" lnSpcReduction="20000"/>
          </a:bodyPr>
          <a:lstStyle/>
          <a:p>
            <a:pPr marL="0" lvl="0">
              <a:lnSpc>
                <a:spcPct val="115000"/>
              </a:lnSpc>
              <a:spcBef>
                <a:spcPts val="0"/>
              </a:spcBef>
              <a:spcAft>
                <a:spcPts val="1000"/>
              </a:spcAft>
            </a:pPr>
            <a:r>
              <a:rPr lang="en-US" sz="2800" b="1" dirty="0">
                <a:solidFill>
                  <a:srgbClr val="0070C0"/>
                </a:solidFill>
                <a:latin typeface="Times New Roman"/>
                <a:ea typeface="Calibri"/>
                <a:cs typeface="Times New Roman"/>
              </a:rPr>
              <a:t>Poverty imposes costs on the </a:t>
            </a:r>
            <a:r>
              <a:rPr lang="en-US" sz="2800" b="1" dirty="0" err="1">
                <a:solidFill>
                  <a:srgbClr val="0070C0"/>
                </a:solidFill>
                <a:latin typeface="Times New Roman"/>
                <a:ea typeface="Calibri"/>
                <a:cs typeface="Times New Roman"/>
              </a:rPr>
              <a:t>nonpoor</a:t>
            </a:r>
            <a:r>
              <a:rPr lang="en-US" sz="2800" b="1" dirty="0">
                <a:solidFill>
                  <a:srgbClr val="0070C0"/>
                </a:solidFill>
                <a:latin typeface="Times New Roman"/>
                <a:ea typeface="Calibri"/>
                <a:cs typeface="Times New Roman"/>
              </a:rPr>
              <a:t> that warrant, on strictly economic grounds and without regard to ethical or political considerations, incurring some costs to reduce it. For example, poverty in the midst of a generally wealthy society is likely to increase the incidence of crime: the forgone income of a legitimate alternative occupation is low for someone who has little earning capacity in legitimate occupations, while the proximity of wealth increases the expected return from crime, or, stated another way, the cost of honesty.</a:t>
            </a:r>
            <a:endParaRPr lang="en-US" sz="2400" dirty="0">
              <a:solidFill>
                <a:srgbClr val="0070C0"/>
              </a:solidFill>
              <a:ea typeface="Calibri"/>
              <a:cs typeface="Times New Roman"/>
            </a:endParaRPr>
          </a:p>
          <a:p>
            <a:pPr marL="0" lvl="0">
              <a:lnSpc>
                <a:spcPct val="115000"/>
              </a:lnSpc>
              <a:spcBef>
                <a:spcPts val="0"/>
              </a:spcBef>
              <a:spcAft>
                <a:spcPts val="1000"/>
              </a:spcAft>
            </a:pPr>
            <a:r>
              <a:rPr lang="en-US" sz="2800" b="1" dirty="0">
                <a:solidFill>
                  <a:srgbClr val="0070C0"/>
                </a:solidFill>
                <a:latin typeface="Times New Roman"/>
                <a:ea typeface="Calibri"/>
                <a:cs typeface="Times New Roman"/>
              </a:rPr>
              <a:t>. . . .</a:t>
            </a:r>
            <a:endParaRPr lang="en-US" sz="2400" dirty="0">
              <a:solidFill>
                <a:srgbClr val="0070C0"/>
              </a:solidFill>
              <a:ea typeface="Calibri"/>
              <a:cs typeface="Times New Roman"/>
            </a:endParaRPr>
          </a:p>
          <a:p>
            <a:pPr marL="0" lvl="0"/>
            <a:r>
              <a:rPr lang="en-US" sz="2800" b="1" dirty="0">
                <a:solidFill>
                  <a:srgbClr val="0070C0"/>
                </a:solidFill>
                <a:latin typeface="Times New Roman"/>
                <a:ea typeface="Times New Roman"/>
              </a:rPr>
              <a:t>An individual who feels endangered or appalled at the poverty around him can contribute to an organization designed to alleviate that poverty an amount equal to the benefit that he would derive from the reduction of poverty enabled by his contribution (net of administrative costs).</a:t>
            </a:r>
            <a:endParaRPr lang="en-US" sz="2800" dirty="0">
              <a:solidFill>
                <a:srgbClr val="0070C0"/>
              </a:solidFill>
              <a:latin typeface="Times New Roman"/>
              <a:ea typeface="Times New Roman"/>
            </a:endParaRPr>
          </a:p>
          <a:p>
            <a:pPr marL="0" lvl="0"/>
            <a:r>
              <a:rPr lang="en-US" sz="2800" b="1" dirty="0">
                <a:solidFill>
                  <a:srgbClr val="0070C0"/>
                </a:solidFill>
                <a:latin typeface="Times New Roman"/>
                <a:ea typeface="Times New Roman"/>
              </a:rPr>
              <a:t>Richard A. Posner, Economic Analysis of Law 350 (2d ed. 1977).</a:t>
            </a:r>
            <a:endParaRPr lang="en-US" sz="2800" dirty="0">
              <a:solidFill>
                <a:srgbClr val="0070C0"/>
              </a:solidFill>
              <a:latin typeface="Times New Roman"/>
              <a:ea typeface="Times New Roman"/>
            </a:endParaRPr>
          </a:p>
          <a:p>
            <a:pPr marL="0" marR="0" indent="0">
              <a:buNone/>
            </a:pPr>
            <a:endParaRPr lang="en-US" dirty="0"/>
          </a:p>
        </p:txBody>
      </p:sp>
      <p:sp>
        <p:nvSpPr>
          <p:cNvPr id="2" name="Title 1"/>
          <p:cNvSpPr>
            <a:spLocks noGrp="1"/>
          </p:cNvSpPr>
          <p:nvPr>
            <p:ph type="title"/>
          </p:nvPr>
        </p:nvSpPr>
        <p:spPr>
          <a:xfrm>
            <a:off x="457200" y="76200"/>
            <a:ext cx="8229600" cy="1858962"/>
          </a:xfrm>
        </p:spPr>
        <p:txBody>
          <a:bodyPr>
            <a:noAutofit/>
          </a:bodyPr>
          <a:lstStyle/>
          <a:p>
            <a:r>
              <a:rPr lang="en-US" sz="2400" dirty="0" smtClean="0"/>
              <a:t>5.  When omitting one or more entire paragraphs, indicate the omission by indenting four points and placing them on a separate line. If the quoted material is 50 words or more, use indented margins and do not use any quotation marks.</a:t>
            </a:r>
            <a:endParaRPr lang="en-US" sz="2400" dirty="0"/>
          </a:p>
        </p:txBody>
      </p:sp>
    </p:spTree>
    <p:extLst>
      <p:ext uri="{BB962C8B-B14F-4D97-AF65-F5344CB8AC3E}">
        <p14:creationId xmlns:p14="http://schemas.microsoft.com/office/powerpoint/2010/main" val="3986904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endParaRPr lang="en-US" sz="1000" dirty="0">
              <a:solidFill>
                <a:prstClr val="black"/>
              </a:solidFill>
            </a:endParaRPr>
          </a:p>
          <a:p>
            <a:endParaRPr lang="en-US" dirty="0"/>
          </a:p>
        </p:txBody>
      </p:sp>
      <p:sp>
        <p:nvSpPr>
          <p:cNvPr id="2" name="Rectangle 1"/>
          <p:cNvSpPr/>
          <p:nvPr/>
        </p:nvSpPr>
        <p:spPr>
          <a:xfrm>
            <a:off x="796637" y="2198255"/>
            <a:ext cx="7467600" cy="3693319"/>
          </a:xfrm>
          <a:prstGeom prst="rect">
            <a:avLst/>
          </a:prstGeom>
        </p:spPr>
        <p:txBody>
          <a:bodyPr wrap="square">
            <a:spAutoFit/>
          </a:bodyPr>
          <a:lstStyle/>
          <a:p>
            <a:r>
              <a:rPr lang="en-US" dirty="0">
                <a:solidFill>
                  <a:srgbClr val="FF0000"/>
                </a:solidFill>
                <a:latin typeface="Times New Roman"/>
                <a:ea typeface="Times New Roman"/>
              </a:rPr>
              <a:t>Incorrect</a:t>
            </a:r>
            <a:r>
              <a:rPr lang="en-US" dirty="0">
                <a:solidFill>
                  <a:srgbClr val="000000"/>
                </a:solidFill>
                <a:latin typeface="Times New Roman"/>
                <a:ea typeface="Times New Roman"/>
              </a:rPr>
              <a:t>: </a:t>
            </a:r>
            <a:r>
              <a:rPr lang="en-US" b="1" dirty="0">
                <a:solidFill>
                  <a:srgbClr val="FF0000"/>
                </a:solidFill>
                <a:latin typeface="Times New Roman"/>
                <a:ea typeface="Calibri"/>
                <a:cs typeface="Times New Roman"/>
              </a:rPr>
              <a:t>"Poverty imposes costs on the </a:t>
            </a:r>
            <a:r>
              <a:rPr lang="en-US" b="1" dirty="0" err="1">
                <a:solidFill>
                  <a:srgbClr val="FF0000"/>
                </a:solidFill>
                <a:latin typeface="Times New Roman"/>
                <a:ea typeface="Calibri"/>
                <a:cs typeface="Times New Roman"/>
              </a:rPr>
              <a:t>nonpoor</a:t>
            </a:r>
            <a:r>
              <a:rPr lang="en-US" b="1" dirty="0">
                <a:solidFill>
                  <a:srgbClr val="FF0000"/>
                </a:solidFill>
                <a:latin typeface="Times New Roman"/>
                <a:ea typeface="Calibri"/>
                <a:cs typeface="Times New Roman"/>
              </a:rPr>
              <a:t> that warrant, on strictly economic grounds and without regard to ethical or political considerations, incurring some costs to reduce it. For example, poverty in the midst of a generally wealthy society is likely to increase the incidence of crime: the forgone income of a legitimate alternative occupation is low for someone who has little earning capacity in legitimate occupations, while the proximity of wealth increases the expected return from crime, or, stated another way, the cost of honesty. . . . An individual who feels endangered or appalled at the poverty around him can contribute to an organization designed to alleviate that poverty an amount equal to the benefit that he would derive from the reduction of poverty enabled by his contribution (net of administrative costs)." Richard A. Posner, Economic Analysis of Law 350 (2d ed. 1977).</a:t>
            </a:r>
            <a:endParaRPr lang="en-US" sz="1400" dirty="0">
              <a:ea typeface="Calibri"/>
              <a:cs typeface="Times New Roman"/>
            </a:endParaRPr>
          </a:p>
        </p:txBody>
      </p:sp>
    </p:spTree>
    <p:extLst>
      <p:ext uri="{BB962C8B-B14F-4D97-AF65-F5344CB8AC3E}">
        <p14:creationId xmlns:p14="http://schemas.microsoft.com/office/powerpoint/2010/main" val="1093387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normAutofit fontScale="92500" lnSpcReduction="20000"/>
          </a:bodyPr>
          <a:lstStyle/>
          <a:p>
            <a:pPr marL="0" marR="0">
              <a:lnSpc>
                <a:spcPct val="115000"/>
              </a:lnSpc>
              <a:spcBef>
                <a:spcPts val="0"/>
              </a:spcBef>
              <a:spcAft>
                <a:spcPts val="1000"/>
              </a:spcAft>
            </a:pPr>
            <a:r>
              <a:rPr lang="en-US" sz="2400" b="1" dirty="0">
                <a:solidFill>
                  <a:srgbClr val="0070C0"/>
                </a:solidFill>
                <a:latin typeface="Times New Roman"/>
                <a:ea typeface="Calibri"/>
                <a:cs typeface="Times New Roman"/>
              </a:rPr>
              <a:t>Correct: "His refusal to cooperate with the court and name the source . . .</a:t>
            </a:r>
            <a:r>
              <a:rPr lang="en-US" sz="2400" dirty="0">
                <a:solidFill>
                  <a:srgbClr val="0070C0"/>
                </a:solidFill>
                <a:latin typeface="Times New Roman"/>
                <a:ea typeface="Calibri"/>
                <a:cs typeface="Times New Roman"/>
              </a:rPr>
              <a:t> </a:t>
            </a:r>
            <a:br>
              <a:rPr lang="en-US" sz="2400" dirty="0">
                <a:solidFill>
                  <a:srgbClr val="0070C0"/>
                </a:solidFill>
                <a:latin typeface="Times New Roman"/>
                <a:ea typeface="Calibri"/>
                <a:cs typeface="Times New Roman"/>
              </a:rPr>
            </a:br>
            <a:r>
              <a:rPr lang="en-US" sz="2400" b="1" dirty="0">
                <a:solidFill>
                  <a:srgbClr val="0070C0"/>
                </a:solidFill>
                <a:latin typeface="Times New Roman"/>
                <a:ea typeface="Calibri"/>
                <a:cs typeface="Times New Roman"/>
              </a:rPr>
              <a:t>resulted in a contempt citation."</a:t>
            </a:r>
            <a:endParaRPr lang="en-US" sz="2000" dirty="0">
              <a:solidFill>
                <a:srgbClr val="0070C0"/>
              </a:solidFill>
              <a:ea typeface="Calibri"/>
              <a:cs typeface="Times New Roman"/>
            </a:endParaRPr>
          </a:p>
          <a:p>
            <a:pPr marL="0" marR="0">
              <a:lnSpc>
                <a:spcPct val="115000"/>
              </a:lnSpc>
              <a:spcBef>
                <a:spcPts val="0"/>
              </a:spcBef>
              <a:spcAft>
                <a:spcPts val="1000"/>
              </a:spcAft>
            </a:pPr>
            <a:r>
              <a:rPr lang="en-US" sz="2400" b="1" dirty="0">
                <a:solidFill>
                  <a:srgbClr val="0070C0"/>
                </a:solidFill>
                <a:latin typeface="Times New Roman"/>
                <a:ea typeface="Calibri"/>
                <a:cs typeface="Times New Roman"/>
              </a:rPr>
              <a:t>"His refusal to cooperate with the court and name the source</a:t>
            </a:r>
            <a:r>
              <a:rPr lang="en-US" sz="2400" dirty="0">
                <a:solidFill>
                  <a:srgbClr val="0070C0"/>
                </a:solidFill>
                <a:latin typeface="Times New Roman"/>
                <a:ea typeface="Calibri"/>
                <a:cs typeface="Times New Roman"/>
              </a:rPr>
              <a:t> </a:t>
            </a:r>
            <a:br>
              <a:rPr lang="en-US" sz="2400" dirty="0">
                <a:solidFill>
                  <a:srgbClr val="0070C0"/>
                </a:solidFill>
                <a:latin typeface="Times New Roman"/>
                <a:ea typeface="Calibri"/>
                <a:cs typeface="Times New Roman"/>
              </a:rPr>
            </a:br>
            <a:r>
              <a:rPr lang="en-US" sz="2400" b="1" dirty="0">
                <a:solidFill>
                  <a:srgbClr val="0070C0"/>
                </a:solidFill>
                <a:latin typeface="Times New Roman"/>
                <a:ea typeface="Calibri"/>
                <a:cs typeface="Times New Roman"/>
              </a:rPr>
              <a:t>. . . resulted in a contempt citation."</a:t>
            </a:r>
            <a:endParaRPr lang="en-US" sz="2000" dirty="0">
              <a:solidFill>
                <a:srgbClr val="0070C0"/>
              </a:solidFill>
              <a:ea typeface="Calibri"/>
              <a:cs typeface="Times New Roman"/>
            </a:endParaRPr>
          </a:p>
          <a:p>
            <a:pPr marL="0" marR="0">
              <a:lnSpc>
                <a:spcPct val="115000"/>
              </a:lnSpc>
              <a:spcBef>
                <a:spcPts val="0"/>
              </a:spcBef>
              <a:spcAft>
                <a:spcPts val="1000"/>
              </a:spcAft>
            </a:pPr>
            <a:r>
              <a:rPr lang="en-US" sz="2400" b="1" dirty="0">
                <a:solidFill>
                  <a:srgbClr val="0070C0"/>
                </a:solidFill>
                <a:latin typeface="Times New Roman"/>
                <a:ea typeface="Calibri"/>
                <a:cs typeface="Times New Roman"/>
              </a:rPr>
              <a:t>"The period may properly be placed at the end of a sentence.</a:t>
            </a:r>
            <a:r>
              <a:rPr lang="en-US" sz="2400" dirty="0">
                <a:solidFill>
                  <a:srgbClr val="0070C0"/>
                </a:solidFill>
                <a:latin typeface="Times New Roman"/>
                <a:ea typeface="Calibri"/>
                <a:cs typeface="Times New Roman"/>
              </a:rPr>
              <a:t> </a:t>
            </a:r>
            <a:br>
              <a:rPr lang="en-US" sz="2400" dirty="0">
                <a:solidFill>
                  <a:srgbClr val="0070C0"/>
                </a:solidFill>
                <a:latin typeface="Times New Roman"/>
                <a:ea typeface="Calibri"/>
                <a:cs typeface="Times New Roman"/>
              </a:rPr>
            </a:br>
            <a:r>
              <a:rPr lang="en-US" sz="2400" b="1" dirty="0">
                <a:solidFill>
                  <a:srgbClr val="0070C0"/>
                </a:solidFill>
                <a:latin typeface="Times New Roman"/>
                <a:ea typeface="Calibri"/>
                <a:cs typeface="Times New Roman"/>
              </a:rPr>
              <a:t>. . . The ellipsis may then be placed on the following line, indicating the omission of an intervening sentence."</a:t>
            </a:r>
            <a:endParaRPr lang="en-US" sz="2000" dirty="0">
              <a:solidFill>
                <a:srgbClr val="0070C0"/>
              </a:solidFill>
              <a:ea typeface="Calibri"/>
              <a:cs typeface="Times New Roman"/>
            </a:endParaRPr>
          </a:p>
          <a:p>
            <a:endParaRPr lang="en-US" dirty="0"/>
          </a:p>
        </p:txBody>
      </p:sp>
      <p:sp>
        <p:nvSpPr>
          <p:cNvPr id="2" name="Title 1"/>
          <p:cNvSpPr>
            <a:spLocks noGrp="1"/>
          </p:cNvSpPr>
          <p:nvPr>
            <p:ph type="title"/>
          </p:nvPr>
        </p:nvSpPr>
        <p:spPr>
          <a:xfrm>
            <a:off x="457200" y="0"/>
            <a:ext cx="8229600" cy="2544762"/>
          </a:xfrm>
        </p:spPr>
        <p:txBody>
          <a:bodyPr>
            <a:noAutofit/>
          </a:bodyPr>
          <a:lstStyle/>
          <a:p>
            <a:r>
              <a:rPr lang="en-US" sz="2400" b="0" i="1" dirty="0" smtClean="0"/>
              <a:t>6.  Never leave a point in an ellipsis floating at the beginning or end of a line of text. (However, you may have a period at the end of a fully quoted sentence at the end of a line of text and begin the ellipsis on the next line.) </a:t>
            </a:r>
            <a:r>
              <a:rPr lang="en-US" sz="2400" dirty="0" smtClean="0"/>
              <a:t/>
            </a:r>
            <a:br>
              <a:rPr lang="en-US" sz="2400" dirty="0" smtClean="0"/>
            </a:br>
            <a:r>
              <a:rPr lang="en-US" sz="2400" dirty="0" smtClean="0"/>
              <a:t> </a:t>
            </a:r>
            <a:br>
              <a:rPr lang="en-US" sz="2400" dirty="0" smtClean="0"/>
            </a:br>
            <a:endParaRPr lang="en-US" sz="2400" dirty="0"/>
          </a:p>
        </p:txBody>
      </p:sp>
    </p:spTree>
    <p:extLst>
      <p:ext uri="{BB962C8B-B14F-4D97-AF65-F5344CB8AC3E}">
        <p14:creationId xmlns:p14="http://schemas.microsoft.com/office/powerpoint/2010/main" val="3999787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sz="2800" b="1" dirty="0">
                <a:solidFill>
                  <a:srgbClr val="FF0000"/>
                </a:solidFill>
                <a:latin typeface="Times New Roman"/>
                <a:ea typeface="Calibri"/>
                <a:cs typeface="Times New Roman"/>
              </a:rPr>
              <a:t>Incorrect: "His refusal to cooperate with the court and name the source .</a:t>
            </a:r>
            <a:r>
              <a:rPr lang="en-US" sz="2800" dirty="0">
                <a:solidFill>
                  <a:srgbClr val="000000"/>
                </a:solidFill>
                <a:latin typeface="Times New Roman"/>
                <a:ea typeface="Calibri"/>
                <a:cs typeface="Times New Roman"/>
              </a:rPr>
              <a:t> </a:t>
            </a:r>
            <a:br>
              <a:rPr lang="en-US" sz="2800" dirty="0">
                <a:solidFill>
                  <a:srgbClr val="000000"/>
                </a:solidFill>
                <a:latin typeface="Times New Roman"/>
                <a:ea typeface="Calibri"/>
                <a:cs typeface="Times New Roman"/>
              </a:rPr>
            </a:br>
            <a:r>
              <a:rPr lang="en-US" sz="2800" b="1" dirty="0">
                <a:solidFill>
                  <a:srgbClr val="FF0000"/>
                </a:solidFill>
                <a:latin typeface="Times New Roman"/>
                <a:ea typeface="Calibri"/>
                <a:cs typeface="Times New Roman"/>
              </a:rPr>
              <a:t>. . resulted in a contempt citation."</a:t>
            </a:r>
            <a:endParaRPr lang="en-US" sz="2000" dirty="0">
              <a:ea typeface="Calibri"/>
              <a:cs typeface="Times New Roman"/>
            </a:endParaRPr>
          </a:p>
          <a:p>
            <a:pPr marL="0" marR="0">
              <a:lnSpc>
                <a:spcPct val="115000"/>
              </a:lnSpc>
              <a:spcBef>
                <a:spcPts val="0"/>
              </a:spcBef>
              <a:spcAft>
                <a:spcPts val="1000"/>
              </a:spcAft>
            </a:pPr>
            <a:r>
              <a:rPr lang="en-US" sz="2800" b="1" dirty="0">
                <a:solidFill>
                  <a:srgbClr val="FF0000"/>
                </a:solidFill>
                <a:latin typeface="Times New Roman"/>
                <a:ea typeface="Calibri"/>
                <a:cs typeface="Times New Roman"/>
              </a:rPr>
              <a:t>"His refusal to cooperate with the court and name the source . .</a:t>
            </a:r>
            <a:r>
              <a:rPr lang="en-US" sz="2800" dirty="0">
                <a:solidFill>
                  <a:srgbClr val="000000"/>
                </a:solidFill>
                <a:latin typeface="Times New Roman"/>
                <a:ea typeface="Calibri"/>
                <a:cs typeface="Times New Roman"/>
              </a:rPr>
              <a:t> </a:t>
            </a:r>
            <a:br>
              <a:rPr lang="en-US" sz="2800" dirty="0">
                <a:solidFill>
                  <a:srgbClr val="000000"/>
                </a:solidFill>
                <a:latin typeface="Times New Roman"/>
                <a:ea typeface="Calibri"/>
                <a:cs typeface="Times New Roman"/>
              </a:rPr>
            </a:br>
            <a:r>
              <a:rPr lang="en-US" sz="2800" b="1" dirty="0">
                <a:solidFill>
                  <a:srgbClr val="FF0000"/>
                </a:solidFill>
                <a:latin typeface="Times New Roman"/>
                <a:ea typeface="Calibri"/>
                <a:cs typeface="Times New Roman"/>
              </a:rPr>
              <a:t>. resulted in a contempt citation."</a:t>
            </a:r>
            <a:endParaRPr lang="en-US" sz="2000" dirty="0">
              <a:ea typeface="Calibri"/>
              <a:cs typeface="Times New Roman"/>
            </a:endParaRP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14395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Underlining and </a:t>
            </a:r>
            <a:r>
              <a:rPr lang="en-US" b="1" i="1" dirty="0" smtClean="0"/>
              <a:t>Italics</a:t>
            </a:r>
            <a:r>
              <a:rPr lang="en-US" dirty="0" smtClean="0"/>
              <a:t> are often used interchangeably. Before word-processing programs were widely available, writers would underline certain words to indicate to publishers to italicize whatever was underlined. Although the general trend has been moving toward</a:t>
            </a:r>
            <a:r>
              <a:rPr lang="en-US" b="1" i="1" dirty="0" smtClean="0"/>
              <a:t> italicizing </a:t>
            </a:r>
            <a:r>
              <a:rPr lang="en-US" dirty="0" smtClean="0"/>
              <a:t>instead of underlining, you should remain consistent with your choice throughout your paper. To be safe, you could check with your teacher to find out which he/she prefers. Italicize the titles of magazines, books, newspapers, academic journals, films, television shows, long poems, plays of three or more acts, operas, musical albums, works of art, websites, and individual trains, planes, or ships.</a:t>
            </a:r>
            <a:endParaRPr lang="en-US" dirty="0"/>
          </a:p>
        </p:txBody>
      </p:sp>
      <p:sp>
        <p:nvSpPr>
          <p:cNvPr id="2" name="Title 1"/>
          <p:cNvSpPr>
            <a:spLocks noGrp="1"/>
          </p:cNvSpPr>
          <p:nvPr>
            <p:ph type="title"/>
          </p:nvPr>
        </p:nvSpPr>
        <p:spPr/>
        <p:txBody>
          <a:bodyPr/>
          <a:lstStyle/>
          <a:p>
            <a:r>
              <a:rPr lang="en-US" b="1" i="1" dirty="0" smtClean="0"/>
              <a:t>Italics</a:t>
            </a:r>
            <a:endParaRPr lang="en-US" b="1" i="1" dirty="0"/>
          </a:p>
        </p:txBody>
      </p:sp>
    </p:spTree>
    <p:extLst>
      <p:ext uri="{BB962C8B-B14F-4D97-AF65-F5344CB8AC3E}">
        <p14:creationId xmlns:p14="http://schemas.microsoft.com/office/powerpoint/2010/main" val="2645372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r>
              <a:rPr lang="en-US" dirty="0" smtClean="0"/>
              <a:t>Time</a:t>
            </a:r>
          </a:p>
          <a:p>
            <a:r>
              <a:rPr lang="en-US" dirty="0" smtClean="0"/>
              <a:t>Romeo and Juliet by William Shakespeare</a:t>
            </a:r>
          </a:p>
          <a:p>
            <a:r>
              <a:rPr lang="en-US" dirty="0" smtClean="0"/>
              <a:t>The Metamorphosis of Narcissus by Salvador Dali</a:t>
            </a:r>
          </a:p>
          <a:p>
            <a:r>
              <a:rPr lang="en-US" dirty="0" smtClean="0"/>
              <a:t>Amazon.com</a:t>
            </a:r>
          </a:p>
          <a:p>
            <a:r>
              <a:rPr lang="en-US" dirty="0" smtClean="0"/>
              <a:t>Titanic</a:t>
            </a:r>
          </a:p>
          <a:p>
            <a:r>
              <a:rPr lang="en-US" dirty="0" smtClean="0"/>
              <a:t>Italicize foreign words.</a:t>
            </a:r>
          </a:p>
          <a:p>
            <a:r>
              <a:rPr lang="en-US" dirty="0" smtClean="0"/>
              <a:t>Semper fi, the motto of the U.S. Marine Corps, means "always faithful."</a:t>
            </a:r>
          </a:p>
          <a:p>
            <a:r>
              <a:rPr lang="en-US" dirty="0" smtClean="0"/>
              <a:t>Italicize a word or phrase to add emphasis.</a:t>
            </a:r>
          </a:p>
          <a:p>
            <a:r>
              <a:rPr lang="en-US" dirty="0" smtClean="0"/>
              <a:t>The truth is of utmost concern!</a:t>
            </a:r>
          </a:p>
          <a:p>
            <a:r>
              <a:rPr lang="en-US" dirty="0" smtClean="0"/>
              <a:t>Italicize a word when referring to that word.</a:t>
            </a:r>
          </a:p>
          <a:p>
            <a:r>
              <a:rPr lang="en-US" dirty="0" smtClean="0"/>
              <a:t>The word justice is often misunderstood and therefore misused.</a:t>
            </a:r>
          </a:p>
          <a:p>
            <a:endParaRPr lang="en-US" dirty="0"/>
          </a:p>
        </p:txBody>
      </p:sp>
    </p:spTree>
    <p:extLst>
      <p:ext uri="{BB962C8B-B14F-4D97-AF65-F5344CB8AC3E}">
        <p14:creationId xmlns:p14="http://schemas.microsoft.com/office/powerpoint/2010/main" val="7950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8229600" cy="3840163"/>
          </a:xfrm>
        </p:spPr>
        <p:txBody>
          <a:bodyPr>
            <a:normAutofit fontScale="70000" lnSpcReduction="20000"/>
          </a:bodyPr>
          <a:lstStyle/>
          <a:p>
            <a:pPr marL="0" indent="0">
              <a:buNone/>
            </a:pPr>
            <a:endParaRPr lang="en-US" sz="2800" dirty="0" smtClean="0"/>
          </a:p>
          <a:p>
            <a:endParaRPr lang="en-US" sz="2400" dirty="0" smtClean="0"/>
          </a:p>
          <a:p>
            <a:r>
              <a:rPr lang="en-US" sz="2400" dirty="0" smtClean="0"/>
              <a:t>John's truck, a red Chevrolet, needs new tires.</a:t>
            </a:r>
          </a:p>
          <a:p>
            <a:endParaRPr lang="en-US" sz="2400" dirty="0" smtClean="0"/>
          </a:p>
          <a:p>
            <a:r>
              <a:rPr lang="en-US" sz="2400" dirty="0" smtClean="0"/>
              <a:t>When he realized he had overslept, Matt rushed to his car and hurried to work.</a:t>
            </a:r>
          </a:p>
          <a:p>
            <a:endParaRPr lang="en-US" sz="2400" dirty="0" smtClean="0"/>
          </a:p>
          <a:p>
            <a:r>
              <a:rPr lang="en-US" sz="2400" dirty="0" smtClean="0"/>
              <a:t>Use a comma between coordinate adjectives (adjectives that are equal and reversible).</a:t>
            </a:r>
          </a:p>
          <a:p>
            <a:endParaRPr lang="en-US" sz="2400" dirty="0" smtClean="0"/>
          </a:p>
          <a:p>
            <a:r>
              <a:rPr lang="en-US" sz="2400" dirty="0" smtClean="0"/>
              <a:t>The irritable, fidgety crowd waited impatiently for the rally speeches to begin.</a:t>
            </a:r>
          </a:p>
          <a:p>
            <a:endParaRPr lang="en-US" sz="2400" dirty="0" smtClean="0"/>
          </a:p>
          <a:p>
            <a:r>
              <a:rPr lang="en-US" sz="2400" dirty="0" smtClean="0"/>
              <a:t>The sturdy, compact suitcase made a perfect gift.</a:t>
            </a:r>
          </a:p>
          <a:p>
            <a:endParaRPr lang="en-US" sz="2800" dirty="0"/>
          </a:p>
        </p:txBody>
      </p:sp>
      <p:sp>
        <p:nvSpPr>
          <p:cNvPr id="2" name="Title 1"/>
          <p:cNvSpPr>
            <a:spLocks noGrp="1"/>
          </p:cNvSpPr>
          <p:nvPr>
            <p:ph type="title"/>
          </p:nvPr>
        </p:nvSpPr>
        <p:spPr>
          <a:xfrm>
            <a:off x="457200" y="-304800"/>
            <a:ext cx="8229600" cy="2468562"/>
          </a:xfrm>
        </p:spPr>
        <p:txBody>
          <a:bodyPr>
            <a:noAutofit/>
          </a:bodyPr>
          <a:lstStyle/>
          <a:p>
            <a:r>
              <a:rPr lang="en-US" sz="2400" b="0" i="1" dirty="0" smtClean="0"/>
              <a:t>Use a comma to separate nonessential elements from a sentence. More specifically, when a sentence includes information that is not crucial to the message or intent of the sentence, enclose it in or separate it by commas.</a:t>
            </a:r>
            <a:endParaRPr lang="en-US" sz="2400" b="0" i="1" dirty="0"/>
          </a:p>
        </p:txBody>
      </p:sp>
    </p:spTree>
    <p:extLst>
      <p:ext uri="{BB962C8B-B14F-4D97-AF65-F5344CB8AC3E}">
        <p14:creationId xmlns:p14="http://schemas.microsoft.com/office/powerpoint/2010/main" val="2859244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305800" cy="3840163"/>
          </a:xfrm>
        </p:spPr>
        <p:txBody>
          <a:bodyPr>
            <a:normAutofit/>
          </a:bodyPr>
          <a:lstStyle/>
          <a:p>
            <a:endParaRPr lang="en-US" sz="2400" dirty="0" smtClean="0">
              <a:solidFill>
                <a:srgbClr val="FF0000"/>
              </a:solidFill>
            </a:endParaRPr>
          </a:p>
          <a:p>
            <a:endParaRPr lang="en-US" sz="2400" dirty="0"/>
          </a:p>
          <a:p>
            <a:endParaRPr lang="en-US" sz="2400" dirty="0" smtClean="0"/>
          </a:p>
          <a:p>
            <a:r>
              <a:rPr lang="en-US" sz="2400" dirty="0" smtClean="0"/>
              <a:t>For example, the Red Sox, Yankees, and Indians are popular baseball teams.</a:t>
            </a:r>
          </a:p>
          <a:p>
            <a:endParaRPr lang="en-US" sz="2400" dirty="0" smtClean="0"/>
          </a:p>
          <a:p>
            <a:r>
              <a:rPr lang="en-US" sz="2400" dirty="0" smtClean="0"/>
              <a:t>If you really want to get a good grade this semester, however, you must complete all assignments, attend class, and study your notes.</a:t>
            </a:r>
          </a:p>
          <a:p>
            <a:endParaRPr lang="en-US" dirty="0"/>
          </a:p>
        </p:txBody>
      </p:sp>
      <p:sp>
        <p:nvSpPr>
          <p:cNvPr id="2" name="Title 1"/>
          <p:cNvSpPr>
            <a:spLocks noGrp="1"/>
          </p:cNvSpPr>
          <p:nvPr>
            <p:ph type="title"/>
          </p:nvPr>
        </p:nvSpPr>
        <p:spPr>
          <a:xfrm>
            <a:off x="457200" y="-381000"/>
            <a:ext cx="8305800" cy="2620962"/>
          </a:xfrm>
        </p:spPr>
        <p:txBody>
          <a:bodyPr>
            <a:noAutofit/>
          </a:bodyPr>
          <a:lstStyle/>
          <a:p>
            <a:r>
              <a:rPr lang="en-US" sz="2400" b="0" i="1" dirty="0"/>
              <a:t>Use a comma after a transitional element (however, therefore, nonetheless, also, otherwise, finally, instead, thus, of course, above all, for example, in other words, as a result, on the other hand, in conclusion, in addition</a:t>
            </a:r>
            <a:r>
              <a:rPr lang="en-US" sz="2400" b="0" i="1" dirty="0" smtClean="0"/>
              <a:t>).</a:t>
            </a:r>
            <a:endParaRPr lang="en-US" sz="2400" b="0" i="1" dirty="0"/>
          </a:p>
        </p:txBody>
      </p:sp>
    </p:spTree>
    <p:extLst>
      <p:ext uri="{BB962C8B-B14F-4D97-AF65-F5344CB8AC3E}">
        <p14:creationId xmlns:p14="http://schemas.microsoft.com/office/powerpoint/2010/main" val="119500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11563"/>
          </a:xfrm>
        </p:spPr>
        <p:txBody>
          <a:bodyPr>
            <a:normAutofit/>
          </a:bodyPr>
          <a:lstStyle/>
          <a:p>
            <a:r>
              <a:rPr lang="en-US" sz="2400" dirty="0" smtClean="0"/>
              <a:t>"Yes," she promised. Todd replied, saying, "I will be back this afternoon."</a:t>
            </a:r>
            <a:endParaRPr lang="en-US" sz="2400" dirty="0"/>
          </a:p>
        </p:txBody>
      </p:sp>
      <p:sp>
        <p:nvSpPr>
          <p:cNvPr id="2" name="Title 1"/>
          <p:cNvSpPr>
            <a:spLocks noGrp="1"/>
          </p:cNvSpPr>
          <p:nvPr>
            <p:ph type="title"/>
          </p:nvPr>
        </p:nvSpPr>
        <p:spPr>
          <a:xfrm>
            <a:off x="457200" y="274638"/>
            <a:ext cx="8229600" cy="1630362"/>
          </a:xfrm>
        </p:spPr>
        <p:txBody>
          <a:bodyPr>
            <a:normAutofit/>
          </a:bodyPr>
          <a:lstStyle/>
          <a:p>
            <a:r>
              <a:rPr lang="en-US" sz="4800" dirty="0" smtClean="0"/>
              <a:t>Use a comma with quoted words</a:t>
            </a:r>
            <a:r>
              <a:rPr lang="en-US" sz="3200" dirty="0" smtClean="0"/>
              <a:t>.</a:t>
            </a:r>
            <a:endParaRPr lang="en-US" sz="32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78956"/>
            <a:ext cx="3107796" cy="24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93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r>
              <a:rPr lang="en-US" dirty="0" smtClean="0"/>
              <a:t>October 25, 1999</a:t>
            </a:r>
          </a:p>
          <a:p>
            <a:r>
              <a:rPr lang="en-US" dirty="0" smtClean="0"/>
              <a:t>Monday, October 25, 1999</a:t>
            </a:r>
          </a:p>
          <a:p>
            <a:r>
              <a:rPr lang="en-US" dirty="0" smtClean="0"/>
              <a:t>25 October 1999</a:t>
            </a:r>
          </a:p>
          <a:p>
            <a:endParaRPr lang="en-US" dirty="0"/>
          </a:p>
        </p:txBody>
      </p:sp>
      <p:sp>
        <p:nvSpPr>
          <p:cNvPr id="2" name="Title 1"/>
          <p:cNvSpPr>
            <a:spLocks noGrp="1"/>
          </p:cNvSpPr>
          <p:nvPr>
            <p:ph type="title"/>
          </p:nvPr>
        </p:nvSpPr>
        <p:spPr>
          <a:xfrm>
            <a:off x="457200" y="274638"/>
            <a:ext cx="8229600" cy="1630362"/>
          </a:xfrm>
        </p:spPr>
        <p:txBody>
          <a:bodyPr>
            <a:normAutofit/>
          </a:bodyPr>
          <a:lstStyle/>
          <a:p>
            <a:r>
              <a:rPr lang="en-US" dirty="0" smtClean="0"/>
              <a:t>Use a comma in a date.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5330"/>
            <a:ext cx="3619106" cy="242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52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r>
              <a:rPr lang="en-US" dirty="0" smtClean="0"/>
              <a:t>15,000,000</a:t>
            </a:r>
          </a:p>
          <a:p>
            <a:r>
              <a:rPr lang="en-US" dirty="0" smtClean="0"/>
              <a:t>1614 High Street</a:t>
            </a:r>
          </a:p>
          <a:p>
            <a:endParaRPr lang="en-US" dirty="0"/>
          </a:p>
        </p:txBody>
      </p:sp>
      <p:sp>
        <p:nvSpPr>
          <p:cNvPr id="2" name="Title 1"/>
          <p:cNvSpPr>
            <a:spLocks noGrp="1"/>
          </p:cNvSpPr>
          <p:nvPr>
            <p:ph type="title"/>
          </p:nvPr>
        </p:nvSpPr>
        <p:spPr/>
        <p:txBody>
          <a:bodyPr>
            <a:normAutofit/>
          </a:bodyPr>
          <a:lstStyle/>
          <a:p>
            <a:r>
              <a:rPr lang="en-US" dirty="0" smtClean="0"/>
              <a:t>Use a comma in a number.</a:t>
            </a:r>
            <a:endParaRPr lang="en-US" dirty="0"/>
          </a:p>
        </p:txBody>
      </p:sp>
    </p:spTree>
    <p:extLst>
      <p:ext uri="{BB962C8B-B14F-4D97-AF65-F5344CB8AC3E}">
        <p14:creationId xmlns:p14="http://schemas.microsoft.com/office/powerpoint/2010/main" val="1879887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328</TotalTime>
  <Words>4018</Words>
  <Application>Microsoft Office PowerPoint</Application>
  <PresentationFormat>On-screen Show (4:3)</PresentationFormat>
  <Paragraphs>255</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Waveform</vt:lpstr>
      <vt:lpstr>PowerPoint Presentation</vt:lpstr>
      <vt:lpstr>Comma</vt:lpstr>
      <vt:lpstr>Use a comma after an introductory phrase, prepositional phrase, or dependent clause.</vt:lpstr>
      <vt:lpstr>Use a comma to separate elements in a series. Although there is no set rule that requires a comma before the last item in a series, it seems to be a general academic convention to include it. The examples below demonstrate this trend. </vt:lpstr>
      <vt:lpstr>Use a comma to separate nonessential elements from a sentence. More specifically, when a sentence includes information that is not crucial to the message or intent of the sentence, enclose it in or separate it by commas.</vt:lpstr>
      <vt:lpstr>Use a comma after a transitional element (however, therefore, nonetheless, also, otherwise, finally, instead, thus, of course, above all, for example, in other words, as a result, on the other hand, in conclusion, in addition).</vt:lpstr>
      <vt:lpstr>Use a comma with quoted words.</vt:lpstr>
      <vt:lpstr>Use a comma in a date.</vt:lpstr>
      <vt:lpstr>Use a comma in a number.</vt:lpstr>
      <vt:lpstr>Use a comma in a personal title.</vt:lpstr>
      <vt:lpstr>Semicolon;</vt:lpstr>
      <vt:lpstr>Use a semicolon to join 2 independent clauses when the second clause begins with a conjunctive adverb (however, therefore, moreover, furthermore, thus, meanwhile, nonetheless, otherwise) or a transition (in fact, for example, that is, for instance, in addition, in other words, on the other hand, even so).</vt:lpstr>
      <vt:lpstr>Terrorism in the United States has become a recent concern; in fact, the concern for America's safety has led to an awareness of global terrorism.</vt:lpstr>
      <vt:lpstr>Colon</vt:lpstr>
      <vt:lpstr>Use a colon after an independent clause when it is followed by a list, a quotation, appositive, or other idea directly related to the independent clause.</vt:lpstr>
      <vt:lpstr>Use a colon at the end of a business letter greeting.</vt:lpstr>
      <vt:lpstr>Parenthesis   ( )</vt:lpstr>
      <vt:lpstr>Dash</vt:lpstr>
      <vt:lpstr>Use a dash to set off an appositive phrase that already includes commas. An appositive is a word that adds explanatory or clarifying information to the noun that precedes it.</vt:lpstr>
      <vt:lpstr>Quotation Marks</vt:lpstr>
      <vt:lpstr>Use quotation marks around the titles of short poems, song titles, short stories, magazine or newspaper articles, essays, speeches, chapter titles, short films, and episodes of television or radio shows.</vt:lpstr>
      <vt:lpstr>When to use periods   </vt:lpstr>
      <vt:lpstr>3. We use a period at the end of sentences that are indirect questions.</vt:lpstr>
      <vt:lpstr>2. We use a period at the end of sentences that are commands.</vt:lpstr>
      <vt:lpstr>4. We use periods in abbreviations.</vt:lpstr>
      <vt:lpstr>5. We use periods in website addresses.</vt:lpstr>
      <vt:lpstr>How to use a period in sentences </vt:lpstr>
      <vt:lpstr>Why is the period important?</vt:lpstr>
      <vt:lpstr>Example with periods:  </vt:lpstr>
      <vt:lpstr>When to Use Ellipses</vt:lpstr>
      <vt:lpstr>How to Use an Ellipse</vt:lpstr>
      <vt:lpstr>News Writing</vt:lpstr>
      <vt:lpstr>Formal Writing</vt:lpstr>
      <vt:lpstr>Informal Writing</vt:lpstr>
      <vt:lpstr>Ellipses</vt:lpstr>
      <vt:lpstr>1.  When placing an ellipsis in the middle of a quotation to indicate the omission of material, use three points with spaces before and after the ellipsis.    </vt:lpstr>
      <vt:lpstr>2.  When placing an ellipsis at the end of a quotation to indicate the omission of material, use four points -- a three-point ellipsis and a period. The ellipsis should follow a blank space.</vt:lpstr>
      <vt:lpstr>3.  Do not place an ellipsis at the beginning of a quotation to indicate the omission of material.</vt:lpstr>
      <vt:lpstr>4.  When combining a fully quoted sentence with a partially quoted sentence, or with a second, but nonconsecutive quoted sentence, place a period at the end of the fully quoted sentence, followed by a space, an ellipsis, another space, and the remainder of the quoted material. Do not place a space before a period at the end of a fully quoted sentence. </vt:lpstr>
      <vt:lpstr>PowerPoint Presentation</vt:lpstr>
      <vt:lpstr>In the preceding series of quotations, the ellipsis in the middle of the two quotations indicates that one or more entire intervening sentences have been omitted.</vt:lpstr>
      <vt:lpstr>PowerPoint Presentation</vt:lpstr>
      <vt:lpstr>5.  When omitting one or more entire paragraphs, indicate the omission by indenting four points and placing them on a separate line. If the quoted material is 50 words or more, use indented margins and do not use any quotation marks.</vt:lpstr>
      <vt:lpstr>PowerPoint Presentation</vt:lpstr>
      <vt:lpstr>6.  Never leave a point in an ellipsis floating at the beginning or end of a line of text. (However, you may have a period at the end of a fully quoted sentence at the end of a line of text and begin the ellipsis on the next line.)    </vt:lpstr>
      <vt:lpstr>PowerPoint Presentation</vt:lpstr>
      <vt:lpstr>Italics</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Valladares, Katterine B - 0216950</dc:creator>
  <cp:lastModifiedBy>Pinto, Margarida C.</cp:lastModifiedBy>
  <cp:revision>24</cp:revision>
  <dcterms:created xsi:type="dcterms:W3CDTF">2015-02-26T15:11:34Z</dcterms:created>
  <dcterms:modified xsi:type="dcterms:W3CDTF">2015-03-12T16:05:43Z</dcterms:modified>
</cp:coreProperties>
</file>